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4" r:id="rId5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‹#›</a:t>
            </a:fld>
            <a:endParaRPr spc="3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‹#›</a:t>
            </a:fld>
            <a:endParaRPr spc="3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‹#›</a:t>
            </a:fld>
            <a:endParaRPr spc="3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‹#›</a:t>
            </a:fld>
            <a:endParaRPr spc="3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‹#›</a:t>
            </a:fld>
            <a:endParaRPr spc="3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0"/>
                </a:moveTo>
                <a:lnTo>
                  <a:pt x="0" y="0"/>
                </a:lnTo>
                <a:lnTo>
                  <a:pt x="0" y="5143499"/>
                </a:lnTo>
                <a:lnTo>
                  <a:pt x="9143999" y="5143499"/>
                </a:lnTo>
                <a:lnTo>
                  <a:pt x="9143999" y="0"/>
                </a:lnTo>
                <a:close/>
              </a:path>
            </a:pathLst>
          </a:custGeom>
          <a:solidFill>
            <a:srgbClr val="1B20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381000"/>
            <a:ext cx="808990" cy="808990"/>
          </a:xfrm>
          <a:custGeom>
            <a:avLst/>
            <a:gdLst/>
            <a:ahLst/>
            <a:cxnLst/>
            <a:rect l="l" t="t" r="r" b="b"/>
            <a:pathLst>
              <a:path w="808990" h="808990">
                <a:moveTo>
                  <a:pt x="0" y="0"/>
                </a:moveTo>
                <a:lnTo>
                  <a:pt x="0" y="404378"/>
                </a:lnTo>
                <a:lnTo>
                  <a:pt x="404408" y="808847"/>
                </a:lnTo>
                <a:lnTo>
                  <a:pt x="808802" y="808847"/>
                </a:lnTo>
                <a:lnTo>
                  <a:pt x="0" y="0"/>
                </a:lnTo>
                <a:close/>
              </a:path>
            </a:pathLst>
          </a:custGeom>
          <a:solidFill>
            <a:srgbClr val="0045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29040" y="588507"/>
            <a:ext cx="808990" cy="808990"/>
          </a:xfrm>
          <a:custGeom>
            <a:avLst/>
            <a:gdLst/>
            <a:ahLst/>
            <a:cxnLst/>
            <a:rect l="l" t="t" r="r" b="b"/>
            <a:pathLst>
              <a:path w="808990" h="808990">
                <a:moveTo>
                  <a:pt x="404407" y="0"/>
                </a:moveTo>
                <a:lnTo>
                  <a:pt x="0" y="0"/>
                </a:lnTo>
                <a:lnTo>
                  <a:pt x="808803" y="808756"/>
                </a:lnTo>
                <a:lnTo>
                  <a:pt x="808803" y="404378"/>
                </a:lnTo>
                <a:lnTo>
                  <a:pt x="404407" y="0"/>
                </a:lnTo>
                <a:close/>
              </a:path>
            </a:pathLst>
          </a:custGeom>
          <a:solidFill>
            <a:srgbClr val="81C6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96108" y="1417063"/>
            <a:ext cx="5351783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9771" y="995549"/>
            <a:ext cx="8204456" cy="232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46865" y="4772462"/>
            <a:ext cx="222884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‹#›</a:t>
            </a:fld>
            <a:endParaRPr spc="3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search?q=hotel%2Bmanagement%2Bsyste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0"/>
                </a:moveTo>
                <a:lnTo>
                  <a:pt x="0" y="0"/>
                </a:lnTo>
                <a:lnTo>
                  <a:pt x="0" y="5143499"/>
                </a:lnTo>
                <a:lnTo>
                  <a:pt x="9143999" y="5143499"/>
                </a:lnTo>
                <a:lnTo>
                  <a:pt x="9143999" y="0"/>
                </a:lnTo>
                <a:close/>
              </a:path>
            </a:pathLst>
          </a:custGeom>
          <a:solidFill>
            <a:srgbClr val="1B20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00243" y="518"/>
            <a:ext cx="1644014" cy="1644014"/>
          </a:xfrm>
          <a:custGeom>
            <a:avLst/>
            <a:gdLst/>
            <a:ahLst/>
            <a:cxnLst/>
            <a:rect l="l" t="t" r="r" b="b"/>
            <a:pathLst>
              <a:path w="1644015" h="1644014">
                <a:moveTo>
                  <a:pt x="1643755" y="0"/>
                </a:moveTo>
                <a:lnTo>
                  <a:pt x="0" y="0"/>
                </a:lnTo>
                <a:lnTo>
                  <a:pt x="1643755" y="1643633"/>
                </a:lnTo>
                <a:lnTo>
                  <a:pt x="1643755" y="0"/>
                </a:lnTo>
                <a:close/>
              </a:path>
            </a:pathLst>
          </a:custGeom>
          <a:solidFill>
            <a:srgbClr val="FFFFFF">
              <a:alpha val="313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518"/>
            <a:ext cx="9144000" cy="5143500"/>
            <a:chOff x="0" y="518"/>
            <a:chExt cx="9144000" cy="5143500"/>
          </a:xfrm>
        </p:grpSpPr>
        <p:sp>
          <p:nvSpPr>
            <p:cNvPr id="5" name="object 5"/>
            <p:cNvSpPr/>
            <p:nvPr/>
          </p:nvSpPr>
          <p:spPr>
            <a:xfrm>
              <a:off x="0" y="647"/>
              <a:ext cx="5153660" cy="5134610"/>
            </a:xfrm>
            <a:custGeom>
              <a:avLst/>
              <a:gdLst/>
              <a:ahLst/>
              <a:cxnLst/>
              <a:rect l="l" t="t" r="r" b="b"/>
              <a:pathLst>
                <a:path w="5153660" h="5134610">
                  <a:moveTo>
                    <a:pt x="5153647" y="5134254"/>
                  </a:moveTo>
                  <a:lnTo>
                    <a:pt x="0" y="0"/>
                  </a:lnTo>
                  <a:lnTo>
                    <a:pt x="0" y="1141590"/>
                  </a:lnTo>
                  <a:lnTo>
                    <a:pt x="0" y="2567165"/>
                  </a:lnTo>
                  <a:lnTo>
                    <a:pt x="0" y="2783319"/>
                  </a:lnTo>
                  <a:lnTo>
                    <a:pt x="2349106" y="5123827"/>
                  </a:lnTo>
                  <a:lnTo>
                    <a:pt x="2566352" y="5123827"/>
                  </a:lnTo>
                  <a:lnTo>
                    <a:pt x="2576830" y="5134254"/>
                  </a:lnTo>
                  <a:lnTo>
                    <a:pt x="5153647" y="5134254"/>
                  </a:lnTo>
                  <a:close/>
                </a:path>
              </a:pathLst>
            </a:custGeom>
            <a:solidFill>
              <a:srgbClr val="FFFFFF">
                <a:alpha val="313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00" y="518"/>
              <a:ext cx="2300605" cy="2291715"/>
            </a:xfrm>
            <a:custGeom>
              <a:avLst/>
              <a:gdLst/>
              <a:ahLst/>
              <a:cxnLst/>
              <a:rect l="l" t="t" r="r" b="b"/>
              <a:pathLst>
                <a:path w="2300605" h="2291715">
                  <a:moveTo>
                    <a:pt x="0" y="0"/>
                  </a:moveTo>
                  <a:lnTo>
                    <a:pt x="0" y="1145773"/>
                  </a:lnTo>
                  <a:lnTo>
                    <a:pt x="1150049" y="2291446"/>
                  </a:lnTo>
                  <a:lnTo>
                    <a:pt x="2300120" y="229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5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2820" y="588264"/>
              <a:ext cx="2300605" cy="2291715"/>
            </a:xfrm>
            <a:custGeom>
              <a:avLst/>
              <a:gdLst/>
              <a:ahLst/>
              <a:cxnLst/>
              <a:rect l="l" t="t" r="r" b="b"/>
              <a:pathLst>
                <a:path w="2300605" h="2291715">
                  <a:moveTo>
                    <a:pt x="1150071" y="0"/>
                  </a:moveTo>
                  <a:lnTo>
                    <a:pt x="0" y="0"/>
                  </a:lnTo>
                  <a:lnTo>
                    <a:pt x="2300060" y="2291583"/>
                  </a:lnTo>
                  <a:lnTo>
                    <a:pt x="2300060" y="1145804"/>
                  </a:lnTo>
                  <a:lnTo>
                    <a:pt x="1150071" y="0"/>
                  </a:lnTo>
                  <a:close/>
                </a:path>
              </a:pathLst>
            </a:custGeom>
            <a:solidFill>
              <a:srgbClr val="81C6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"/>
              <a:ext cx="9143999" cy="514197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19403" y="455494"/>
            <a:ext cx="5939790" cy="583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50" b="0" spc="120" dirty="0">
                <a:latin typeface="Verdana"/>
                <a:cs typeface="Verdana"/>
              </a:rPr>
              <a:t>Ho</a:t>
            </a:r>
            <a:r>
              <a:rPr sz="3650" b="0" spc="55" dirty="0">
                <a:latin typeface="Verdana"/>
                <a:cs typeface="Verdana"/>
              </a:rPr>
              <a:t>t</a:t>
            </a:r>
            <a:r>
              <a:rPr sz="3650" b="0" spc="-20" dirty="0">
                <a:latin typeface="Verdana"/>
                <a:cs typeface="Verdana"/>
              </a:rPr>
              <a:t>el</a:t>
            </a:r>
            <a:r>
              <a:rPr sz="3650" b="0" spc="25" dirty="0">
                <a:latin typeface="Times New Roman"/>
                <a:cs typeface="Times New Roman"/>
              </a:rPr>
              <a:t> </a:t>
            </a:r>
            <a:r>
              <a:rPr sz="3650" b="0" spc="-55" dirty="0">
                <a:latin typeface="Verdana"/>
                <a:cs typeface="Verdana"/>
              </a:rPr>
              <a:t>Reservat</a:t>
            </a:r>
            <a:r>
              <a:rPr sz="3650" b="0" spc="50" dirty="0">
                <a:latin typeface="Verdana"/>
                <a:cs typeface="Verdana"/>
              </a:rPr>
              <a:t>ion</a:t>
            </a:r>
            <a:r>
              <a:rPr sz="3650" b="0" spc="25" dirty="0">
                <a:latin typeface="Times New Roman"/>
                <a:cs typeface="Times New Roman"/>
              </a:rPr>
              <a:t> </a:t>
            </a:r>
            <a:r>
              <a:rPr sz="3650" b="0" spc="-175" dirty="0">
                <a:latin typeface="Verdana"/>
                <a:cs typeface="Verdana"/>
              </a:rPr>
              <a:t>Sys</a:t>
            </a:r>
            <a:r>
              <a:rPr sz="3650" b="0" spc="-130" dirty="0">
                <a:latin typeface="Verdana"/>
                <a:cs typeface="Verdana"/>
              </a:rPr>
              <a:t>t</a:t>
            </a:r>
            <a:r>
              <a:rPr sz="3650" b="0" spc="175" dirty="0">
                <a:latin typeface="Verdana"/>
                <a:cs typeface="Verdana"/>
              </a:rPr>
              <a:t>em</a:t>
            </a:r>
            <a:endParaRPr sz="36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45429" y="4770825"/>
            <a:ext cx="99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264" y="141219"/>
            <a:ext cx="2788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30" dirty="0">
                <a:latin typeface="Verdana"/>
                <a:cs typeface="Verdana"/>
              </a:rPr>
              <a:t>Dat</a:t>
            </a:r>
            <a:r>
              <a:rPr sz="2400" b="0" spc="10" dirty="0">
                <a:latin typeface="Verdana"/>
                <a:cs typeface="Verdana"/>
              </a:rPr>
              <a:t>ab</a:t>
            </a:r>
            <a:r>
              <a:rPr sz="2400" b="0" spc="15" dirty="0">
                <a:latin typeface="Verdana"/>
                <a:cs typeface="Verdana"/>
              </a:rPr>
              <a:t>a</a:t>
            </a:r>
            <a:r>
              <a:rPr sz="2400" b="0" spc="-50" dirty="0">
                <a:latin typeface="Verdana"/>
                <a:cs typeface="Verdana"/>
              </a:rPr>
              <a:t>se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25" dirty="0">
                <a:latin typeface="Verdana"/>
                <a:cs typeface="Verdana"/>
              </a:rPr>
              <a:t>Schema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4458" y="152372"/>
            <a:ext cx="5136001" cy="41805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4227" y="764162"/>
            <a:ext cx="2488565" cy="939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 marR="5080" indent="-311150">
              <a:lnSpc>
                <a:spcPct val="115199"/>
              </a:lnSpc>
              <a:spcBef>
                <a:spcPts val="100"/>
              </a:spcBef>
              <a:buFont typeface="MS Gothic"/>
              <a:buChar char="❖"/>
              <a:tabLst>
                <a:tab pos="323215" algn="l"/>
                <a:tab pos="323850" algn="l"/>
              </a:tabLst>
            </a:pPr>
            <a:r>
              <a:rPr sz="1300" spc="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90" dirty="0">
                <a:solidFill>
                  <a:srgbClr val="FFFFFF"/>
                </a:solidFill>
                <a:latin typeface="Tahoma"/>
                <a:cs typeface="Tahoma"/>
              </a:rPr>
              <a:t>database</a:t>
            </a:r>
            <a:r>
              <a:rPr sz="13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25" dirty="0">
                <a:solidFill>
                  <a:srgbClr val="FFFFFF"/>
                </a:solidFill>
                <a:latin typeface="Tahoma"/>
                <a:cs typeface="Tahoma"/>
              </a:rPr>
              <a:t>schema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ahoma"/>
                <a:cs typeface="Tahoma"/>
              </a:rPr>
              <a:t>refers </a:t>
            </a:r>
            <a:r>
              <a:rPr sz="1300" spc="-3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90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1300" spc="10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300" spc="80" dirty="0">
                <a:solidFill>
                  <a:srgbClr val="FFFFFF"/>
                </a:solidFill>
                <a:latin typeface="Tahoma"/>
                <a:cs typeface="Tahoma"/>
              </a:rPr>
              <a:t>logical </a:t>
            </a:r>
            <a:r>
              <a:rPr sz="1300" spc="12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300" spc="60" dirty="0">
                <a:solidFill>
                  <a:srgbClr val="FFFFFF"/>
                </a:solidFill>
                <a:latin typeface="Tahoma"/>
                <a:cs typeface="Tahoma"/>
              </a:rPr>
              <a:t>visual </a:t>
            </a:r>
            <a:r>
              <a:rPr sz="13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90" dirty="0">
                <a:solidFill>
                  <a:srgbClr val="FFFFFF"/>
                </a:solidFill>
                <a:latin typeface="Tahoma"/>
                <a:cs typeface="Tahoma"/>
              </a:rPr>
              <a:t>configuration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0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ahoma"/>
                <a:cs typeface="Tahoma"/>
              </a:rPr>
              <a:t>entire </a:t>
            </a:r>
            <a:r>
              <a:rPr sz="1300" spc="-3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ahoma"/>
                <a:cs typeface="Tahoma"/>
              </a:rPr>
              <a:t>relational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ahoma"/>
                <a:cs typeface="Tahoma"/>
              </a:rPr>
              <a:t>database.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10</a:t>
            </a:fld>
            <a:endParaRPr spc="30" dirty="0"/>
          </a:p>
        </p:txBody>
      </p:sp>
      <p:sp>
        <p:nvSpPr>
          <p:cNvPr id="5" name="object 5"/>
          <p:cNvSpPr txBox="1"/>
          <p:nvPr/>
        </p:nvSpPr>
        <p:spPr>
          <a:xfrm>
            <a:off x="1024227" y="2210794"/>
            <a:ext cx="2380615" cy="935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3215" marR="5080" indent="-311150">
              <a:lnSpc>
                <a:spcPct val="114900"/>
              </a:lnSpc>
              <a:spcBef>
                <a:spcPts val="95"/>
              </a:spcBef>
              <a:buFont typeface="MS Gothic"/>
              <a:buChar char="❖"/>
              <a:tabLst>
                <a:tab pos="323215" algn="l"/>
                <a:tab pos="323850" algn="l"/>
              </a:tabLst>
            </a:pPr>
            <a:r>
              <a:rPr sz="1300" spc="7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90" dirty="0">
                <a:solidFill>
                  <a:srgbClr val="FFFFFF"/>
                </a:solidFill>
                <a:latin typeface="Tahoma"/>
                <a:cs typeface="Tahoma"/>
              </a:rPr>
              <a:t>database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ahoma"/>
                <a:cs typeface="Tahoma"/>
              </a:rPr>
              <a:t>objects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ahoma"/>
                <a:cs typeface="Tahoma"/>
              </a:rPr>
              <a:t>are </a:t>
            </a:r>
            <a:r>
              <a:rPr sz="1300" spc="-3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Tahoma"/>
                <a:cs typeface="Tahoma"/>
              </a:rPr>
              <a:t>often </a:t>
            </a:r>
            <a:r>
              <a:rPr sz="1300" spc="120" dirty="0">
                <a:solidFill>
                  <a:srgbClr val="FFFFFF"/>
                </a:solidFill>
                <a:latin typeface="Tahoma"/>
                <a:cs typeface="Tahoma"/>
              </a:rPr>
              <a:t>grouped </a:t>
            </a:r>
            <a:r>
              <a:rPr sz="1300" spc="12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300" spc="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Tahoma"/>
                <a:cs typeface="Tahoma"/>
              </a:rPr>
              <a:t>displayed </a:t>
            </a:r>
            <a:r>
              <a:rPr sz="1300" spc="55" dirty="0">
                <a:solidFill>
                  <a:srgbClr val="FFFFFF"/>
                </a:solidFill>
                <a:latin typeface="Tahoma"/>
                <a:cs typeface="Tahoma"/>
              </a:rPr>
              <a:t>as </a:t>
            </a:r>
            <a:r>
              <a:rPr sz="1300" spc="45" dirty="0">
                <a:solidFill>
                  <a:srgbClr val="FFFFFF"/>
                </a:solidFill>
                <a:latin typeface="Tahoma"/>
                <a:cs typeface="Tahoma"/>
              </a:rPr>
              <a:t>tables, </a:t>
            </a:r>
            <a:r>
              <a:rPr sz="13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ahoma"/>
                <a:cs typeface="Tahoma"/>
              </a:rPr>
              <a:t>functions,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2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ahoma"/>
                <a:cs typeface="Tahoma"/>
              </a:rPr>
              <a:t>relations.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4227" y="3653239"/>
            <a:ext cx="2404745" cy="1165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215" marR="5080" indent="-311150">
              <a:lnSpc>
                <a:spcPct val="114999"/>
              </a:lnSpc>
              <a:spcBef>
                <a:spcPts val="105"/>
              </a:spcBef>
              <a:buClr>
                <a:srgbClr val="FFFFFF"/>
              </a:buClr>
              <a:buFont typeface="MS Gothic"/>
              <a:buChar char="❖"/>
              <a:tabLst>
                <a:tab pos="365760" algn="l"/>
                <a:tab pos="366395" algn="l"/>
              </a:tabLst>
            </a:pPr>
            <a:r>
              <a:rPr dirty="0"/>
              <a:t>	</a:t>
            </a:r>
            <a:r>
              <a:rPr sz="1300" spc="13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300" spc="125" dirty="0">
                <a:solidFill>
                  <a:srgbClr val="FFFFFF"/>
                </a:solidFill>
                <a:latin typeface="Tahoma"/>
                <a:cs typeface="Tahoma"/>
              </a:rPr>
              <a:t>schema </a:t>
            </a:r>
            <a:r>
              <a:rPr sz="1300" spc="85" dirty="0">
                <a:solidFill>
                  <a:srgbClr val="FFFFFF"/>
                </a:solidFill>
                <a:latin typeface="Tahoma"/>
                <a:cs typeface="Tahoma"/>
              </a:rPr>
              <a:t>describes </a:t>
            </a:r>
            <a:r>
              <a:rPr sz="1300" spc="10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300" spc="-3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90" dirty="0">
                <a:solidFill>
                  <a:srgbClr val="FFFFFF"/>
                </a:solidFill>
                <a:latin typeface="Tahoma"/>
                <a:cs typeface="Tahoma"/>
              </a:rPr>
              <a:t>organization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2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Tahoma"/>
                <a:cs typeface="Tahoma"/>
              </a:rPr>
              <a:t>storage </a:t>
            </a:r>
            <a:r>
              <a:rPr sz="1300" spc="-3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9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90" dirty="0">
                <a:solidFill>
                  <a:srgbClr val="FFFFFF"/>
                </a:solidFill>
                <a:latin typeface="Tahoma"/>
                <a:cs typeface="Tahoma"/>
              </a:rPr>
              <a:t>database</a:t>
            </a:r>
            <a:r>
              <a:rPr sz="13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2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300" spc="-3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ahoma"/>
                <a:cs typeface="Tahoma"/>
              </a:rPr>
              <a:t>defines </a:t>
            </a:r>
            <a:r>
              <a:rPr sz="1300" spc="10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300" spc="80" dirty="0">
                <a:solidFill>
                  <a:srgbClr val="FFFFFF"/>
                </a:solidFill>
                <a:latin typeface="Tahoma"/>
                <a:cs typeface="Tahoma"/>
              </a:rPr>
              <a:t>relationship </a:t>
            </a:r>
            <a:r>
              <a:rPr sz="13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10" dirty="0">
                <a:solidFill>
                  <a:srgbClr val="FFFFFF"/>
                </a:solidFill>
                <a:latin typeface="Tahoma"/>
                <a:cs typeface="Tahoma"/>
              </a:rPr>
              <a:t>between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ahoma"/>
                <a:cs typeface="Tahoma"/>
              </a:rPr>
              <a:t>various</a:t>
            </a:r>
            <a:r>
              <a:rPr sz="13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ahoma"/>
                <a:cs typeface="Tahoma"/>
              </a:rPr>
              <a:t>tables.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773" y="99513"/>
            <a:ext cx="18326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100" dirty="0">
                <a:latin typeface="Verdana"/>
                <a:cs typeface="Verdana"/>
              </a:rPr>
              <a:t>Home</a:t>
            </a:r>
            <a:r>
              <a:rPr sz="2400" b="0" spc="10" dirty="0">
                <a:latin typeface="Times New Roman"/>
                <a:cs typeface="Times New Roman"/>
              </a:rPr>
              <a:t> </a:t>
            </a:r>
            <a:r>
              <a:rPr sz="2400" b="0" spc="120" dirty="0">
                <a:latin typeface="Verdana"/>
                <a:cs typeface="Verdana"/>
              </a:rPr>
              <a:t>Pa</a:t>
            </a:r>
            <a:r>
              <a:rPr sz="2400" b="0" spc="114" dirty="0">
                <a:latin typeface="Verdana"/>
                <a:cs typeface="Verdana"/>
              </a:rPr>
              <a:t>g</a:t>
            </a:r>
            <a:r>
              <a:rPr sz="2400" b="0" dirty="0">
                <a:latin typeface="Verdana"/>
                <a:cs typeface="Verdana"/>
              </a:rPr>
              <a:t>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1724" y="972689"/>
            <a:ext cx="5300345" cy="318262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375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190" dirty="0">
                <a:solidFill>
                  <a:srgbClr val="FFFFFF"/>
                </a:solidFill>
                <a:latin typeface="Tahoma"/>
                <a:cs typeface="Tahoma"/>
              </a:rPr>
              <a:t>Home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page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following</a:t>
            </a:r>
            <a:r>
              <a:rPr sz="15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5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Login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7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Admin/Staff</a:t>
            </a:r>
            <a:r>
              <a:rPr sz="15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Login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arch</a:t>
            </a:r>
            <a:r>
              <a:rPr sz="15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3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Ava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abi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4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bas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1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he</a:t>
            </a:r>
            <a:r>
              <a:rPr sz="1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ca</a:t>
            </a: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Check-In,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Check-Out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Person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Count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3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ils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2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55" dirty="0">
                <a:solidFill>
                  <a:srgbClr val="FFFFFF"/>
                </a:solidFill>
                <a:latin typeface="Tahoma"/>
                <a:cs typeface="Tahoma"/>
              </a:rPr>
              <a:t>rma</a:t>
            </a: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500" spc="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Im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age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40" dirty="0">
                <a:solidFill>
                  <a:srgbClr val="FFFFFF"/>
                </a:solidFill>
                <a:latin typeface="Tahoma"/>
                <a:cs typeface="Tahoma"/>
              </a:rPr>
              <a:t>Inf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rmat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incl</a:t>
            </a:r>
            <a:r>
              <a:rPr sz="1500" spc="16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des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endParaRPr sz="1500">
              <a:latin typeface="Tahoma"/>
              <a:cs typeface="Tahoma"/>
            </a:endParaRPr>
          </a:p>
          <a:p>
            <a:pPr marL="1249680" lvl="2" indent="-323215">
              <a:lnSpc>
                <a:spcPct val="100000"/>
              </a:lnSpc>
              <a:spcBef>
                <a:spcPts val="275"/>
              </a:spcBef>
              <a:buChar char="■"/>
              <a:tabLst>
                <a:tab pos="1249680" algn="l"/>
                <a:tab pos="1250315" algn="l"/>
              </a:tabLst>
            </a:pP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Price</a:t>
            </a:r>
            <a:endParaRPr sz="1500">
              <a:latin typeface="Tahoma"/>
              <a:cs typeface="Tahoma"/>
            </a:endParaRPr>
          </a:p>
          <a:p>
            <a:pPr marL="1249680" lvl="2" indent="-323215">
              <a:lnSpc>
                <a:spcPct val="100000"/>
              </a:lnSpc>
              <a:spcBef>
                <a:spcPts val="265"/>
              </a:spcBef>
              <a:buChar char="■"/>
              <a:tabLst>
                <a:tab pos="1249680" algn="l"/>
                <a:tab pos="1250315" algn="l"/>
              </a:tabLst>
            </a:pP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Size</a:t>
            </a:r>
            <a:endParaRPr sz="1500">
              <a:latin typeface="Tahoma"/>
              <a:cs typeface="Tahoma"/>
            </a:endParaRPr>
          </a:p>
          <a:p>
            <a:pPr marL="1249680" lvl="2" indent="-323215">
              <a:lnSpc>
                <a:spcPct val="100000"/>
              </a:lnSpc>
              <a:spcBef>
                <a:spcPts val="275"/>
              </a:spcBef>
              <a:buChar char="■"/>
              <a:tabLst>
                <a:tab pos="1249680" algn="l"/>
                <a:tab pos="1250315" algn="l"/>
              </a:tabLst>
            </a:pP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Capacity</a:t>
            </a:r>
            <a:endParaRPr sz="1500">
              <a:latin typeface="Tahoma"/>
              <a:cs typeface="Tahoma"/>
            </a:endParaRPr>
          </a:p>
          <a:p>
            <a:pPr marL="1249680" lvl="2" indent="-323215">
              <a:lnSpc>
                <a:spcPct val="100000"/>
              </a:lnSpc>
              <a:spcBef>
                <a:spcPts val="265"/>
              </a:spcBef>
              <a:buChar char="■"/>
              <a:tabLst>
                <a:tab pos="1249680" algn="l"/>
                <a:tab pos="1250315" algn="l"/>
              </a:tabLst>
            </a:pP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rvi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cl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500" spc="1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500">
              <a:latin typeface="Tahoma"/>
              <a:cs typeface="Tahoma"/>
            </a:endParaRPr>
          </a:p>
          <a:p>
            <a:pPr marL="1249680" lvl="2" indent="-323215">
              <a:lnSpc>
                <a:spcPct val="100000"/>
              </a:lnSpc>
              <a:spcBef>
                <a:spcPts val="280"/>
              </a:spcBef>
              <a:buChar char="■"/>
              <a:tabLst>
                <a:tab pos="1249680" algn="l"/>
                <a:tab pos="1250315" algn="l"/>
              </a:tabLst>
            </a:pP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View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4169" y="2656203"/>
            <a:ext cx="3524890" cy="234594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11</a:t>
            </a:fld>
            <a:endParaRPr spc="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573" y="176018"/>
            <a:ext cx="2213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100" dirty="0">
                <a:latin typeface="Verdana"/>
                <a:cs typeface="Verdana"/>
              </a:rPr>
              <a:t>Home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90" dirty="0">
                <a:latin typeface="Verdana"/>
                <a:cs typeface="Verdana"/>
              </a:rPr>
              <a:t>Page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440" dirty="0">
                <a:latin typeface="Verdana"/>
                <a:cs typeface="Verdana"/>
              </a:rPr>
              <a:t>(1)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0551" y="787214"/>
            <a:ext cx="7897489" cy="418731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12</a:t>
            </a:fld>
            <a:endParaRPr spc="3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573" y="151252"/>
            <a:ext cx="2277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100" dirty="0">
                <a:latin typeface="Verdana"/>
                <a:cs typeface="Verdana"/>
              </a:rPr>
              <a:t>Home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90" dirty="0">
                <a:latin typeface="Verdana"/>
                <a:cs typeface="Verdana"/>
              </a:rPr>
              <a:t>Page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275" dirty="0">
                <a:latin typeface="Verdana"/>
                <a:cs typeface="Verdana"/>
              </a:rPr>
              <a:t>(2)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2703" y="894006"/>
            <a:ext cx="7264664" cy="408636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13</a:t>
            </a:fld>
            <a:endParaRPr spc="3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1759" y="1417063"/>
            <a:ext cx="46526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User</a:t>
            </a:r>
            <a:r>
              <a:rPr b="0" spc="80" dirty="0">
                <a:latin typeface="Times New Roman"/>
                <a:cs typeface="Times New Roman"/>
              </a:rPr>
              <a:t> </a:t>
            </a:r>
            <a:r>
              <a:rPr spc="-114" dirty="0"/>
              <a:t>Role</a:t>
            </a:r>
            <a:r>
              <a:rPr b="0" spc="80" dirty="0">
                <a:latin typeface="Times New Roman"/>
                <a:cs typeface="Times New Roman"/>
              </a:rPr>
              <a:t> </a:t>
            </a:r>
            <a:r>
              <a:rPr spc="-80" dirty="0"/>
              <a:t>and</a:t>
            </a:r>
            <a:r>
              <a:rPr b="0" spc="90" dirty="0">
                <a:latin typeface="Times New Roman"/>
                <a:cs typeface="Times New Roman"/>
              </a:rPr>
              <a:t> </a:t>
            </a:r>
            <a:r>
              <a:rPr spc="-110" dirty="0"/>
              <a:t>Featu</a:t>
            </a:r>
            <a:r>
              <a:rPr spc="-80" dirty="0"/>
              <a:t>r</a:t>
            </a:r>
            <a:r>
              <a:rPr spc="-145" dirty="0"/>
              <a:t>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9328" y="2209495"/>
            <a:ext cx="2705481" cy="270548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14</a:t>
            </a:fld>
            <a:endParaRPr spc="3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1" y="154046"/>
            <a:ext cx="4185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5" dirty="0">
                <a:latin typeface="Verdana"/>
                <a:cs typeface="Verdana"/>
              </a:rPr>
              <a:t>U</a:t>
            </a:r>
            <a:r>
              <a:rPr sz="2400" b="0" spc="20" dirty="0">
                <a:latin typeface="Verdana"/>
                <a:cs typeface="Verdana"/>
              </a:rPr>
              <a:t>s</a:t>
            </a:r>
            <a:r>
              <a:rPr sz="2400" b="0" spc="-40" dirty="0">
                <a:latin typeface="Verdana"/>
                <a:cs typeface="Verdana"/>
              </a:rPr>
              <a:t>er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45" dirty="0">
                <a:latin typeface="Verdana"/>
                <a:cs typeface="Verdana"/>
              </a:rPr>
              <a:t>SignUp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90" dirty="0">
                <a:latin typeface="Verdana"/>
                <a:cs typeface="Verdana"/>
              </a:rPr>
              <a:t>Page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15" dirty="0">
                <a:latin typeface="Verdana"/>
                <a:cs typeface="Verdana"/>
              </a:rPr>
              <a:t>Featur</a:t>
            </a:r>
            <a:r>
              <a:rPr sz="2400" b="0" spc="-50" dirty="0">
                <a:latin typeface="Verdana"/>
                <a:cs typeface="Verdana"/>
              </a:rPr>
              <a:t>es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1724" y="1048897"/>
            <a:ext cx="7458075" cy="239331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375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Sign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90" dirty="0">
                <a:solidFill>
                  <a:srgbClr val="FFFFFF"/>
                </a:solidFill>
                <a:latin typeface="Tahoma"/>
                <a:cs typeface="Tahoma"/>
              </a:rPr>
              <a:t>Up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page</a:t>
            </a:r>
            <a:r>
              <a:rPr sz="15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following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UserName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Password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8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190" dirty="0">
                <a:solidFill>
                  <a:srgbClr val="FFFFFF"/>
                </a:solidFill>
                <a:latin typeface="Tahoma"/>
                <a:cs typeface="Tahoma"/>
              </a:rPr>
              <a:t>rm</a:t>
            </a: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Pa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rd</a:t>
            </a:r>
            <a:endParaRPr sz="15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260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Validations: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8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Username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Validation:</a:t>
            </a:r>
            <a:r>
              <a:rPr sz="15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Check</a:t>
            </a:r>
            <a:r>
              <a:rPr sz="15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existing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username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55" dirty="0">
                <a:solidFill>
                  <a:srgbClr val="FFFFFF"/>
                </a:solidFill>
                <a:latin typeface="Tahoma"/>
                <a:cs typeface="Tahoma"/>
              </a:rPr>
              <a:t>when</a:t>
            </a:r>
            <a:r>
              <a:rPr sz="15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endParaRPr sz="1500">
              <a:latin typeface="Tahoma"/>
              <a:cs typeface="Tahoma"/>
            </a:endParaRPr>
          </a:p>
          <a:p>
            <a:pPr marL="792480">
              <a:lnSpc>
                <a:spcPct val="100000"/>
              </a:lnSpc>
              <a:spcBef>
                <a:spcPts val="265"/>
              </a:spcBef>
            </a:pP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5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15" dirty="0">
                <a:solidFill>
                  <a:srgbClr val="FFFFFF"/>
                </a:solidFill>
                <a:latin typeface="Tahoma"/>
                <a:cs typeface="Tahoma"/>
              </a:rPr>
              <a:t>d.</a:t>
            </a:r>
            <a:endParaRPr sz="1500">
              <a:latin typeface="Tahoma"/>
              <a:cs typeface="Tahoma"/>
            </a:endParaRPr>
          </a:p>
          <a:p>
            <a:pPr marL="792480" marR="384810" lvl="1" indent="-323215">
              <a:lnSpc>
                <a:spcPct val="114700"/>
              </a:lnSpc>
              <a:spcBef>
                <a:spcPts val="1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Password</a:t>
            </a:r>
            <a:r>
              <a:rPr sz="15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Confirm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Password: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Checks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given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password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500" spc="-4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confirm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password</a:t>
            </a:r>
            <a:r>
              <a:rPr sz="15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65" dirty="0">
                <a:solidFill>
                  <a:srgbClr val="FFFFFF"/>
                </a:solidFill>
                <a:latin typeface="Tahoma"/>
                <a:cs typeface="Tahoma"/>
              </a:rPr>
              <a:t>match</a:t>
            </a:r>
            <a:r>
              <a:rPr sz="15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55" dirty="0">
                <a:solidFill>
                  <a:srgbClr val="FFFFFF"/>
                </a:solidFill>
                <a:latin typeface="Tahoma"/>
                <a:cs typeface="Tahoma"/>
              </a:rPr>
              <a:t>when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75" dirty="0">
                <a:solidFill>
                  <a:srgbClr val="FFFFFF"/>
                </a:solidFill>
                <a:latin typeface="Tahoma"/>
                <a:cs typeface="Tahoma"/>
              </a:rPr>
              <a:t>created.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0001" y="3606139"/>
            <a:ext cx="3467099" cy="13239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15</a:t>
            </a:fld>
            <a:endParaRPr spc="3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4271" y="154046"/>
            <a:ext cx="3163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5" dirty="0">
                <a:latin typeface="Verdana"/>
                <a:cs typeface="Verdana"/>
              </a:rPr>
              <a:t>U</a:t>
            </a:r>
            <a:r>
              <a:rPr sz="2400" b="0" spc="20" dirty="0">
                <a:latin typeface="Verdana"/>
                <a:cs typeface="Verdana"/>
              </a:rPr>
              <a:t>s</a:t>
            </a:r>
            <a:r>
              <a:rPr sz="2400" b="0" spc="-40" dirty="0">
                <a:latin typeface="Verdana"/>
                <a:cs typeface="Verdana"/>
              </a:rPr>
              <a:t>er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45" dirty="0">
                <a:latin typeface="Verdana"/>
                <a:cs typeface="Verdana"/>
              </a:rPr>
              <a:t>SignUp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90" dirty="0">
                <a:latin typeface="Verdana"/>
                <a:cs typeface="Verdana"/>
              </a:rPr>
              <a:t>Page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440" dirty="0">
                <a:latin typeface="Verdana"/>
                <a:cs typeface="Verdana"/>
              </a:rPr>
              <a:t>(1)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8156" y="850635"/>
            <a:ext cx="6818894" cy="383566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16</a:t>
            </a:fld>
            <a:endParaRPr spc="3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1" y="154046"/>
            <a:ext cx="3163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5" dirty="0">
                <a:latin typeface="Verdana"/>
                <a:cs typeface="Verdana"/>
              </a:rPr>
              <a:t>U</a:t>
            </a:r>
            <a:r>
              <a:rPr sz="2400" b="0" spc="20" dirty="0">
                <a:latin typeface="Verdana"/>
                <a:cs typeface="Verdana"/>
              </a:rPr>
              <a:t>s</a:t>
            </a:r>
            <a:r>
              <a:rPr sz="2400" b="0" spc="-40" dirty="0">
                <a:latin typeface="Verdana"/>
                <a:cs typeface="Verdana"/>
              </a:rPr>
              <a:t>er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45" dirty="0">
                <a:latin typeface="Verdana"/>
                <a:cs typeface="Verdana"/>
              </a:rPr>
              <a:t>SignUp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90" dirty="0">
                <a:latin typeface="Verdana"/>
                <a:cs typeface="Verdana"/>
              </a:rPr>
              <a:t>Page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440" dirty="0">
                <a:latin typeface="Verdana"/>
                <a:cs typeface="Verdana"/>
              </a:rPr>
              <a:t>(1)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3555" y="1003115"/>
            <a:ext cx="6764152" cy="38047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17</a:t>
            </a:fld>
            <a:endParaRPr spc="3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1" y="154046"/>
            <a:ext cx="2961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5" dirty="0">
                <a:latin typeface="Verdana"/>
                <a:cs typeface="Verdana"/>
              </a:rPr>
              <a:t>U</a:t>
            </a:r>
            <a:r>
              <a:rPr sz="2400" b="0" spc="20" dirty="0">
                <a:latin typeface="Verdana"/>
                <a:cs typeface="Verdana"/>
              </a:rPr>
              <a:t>s</a:t>
            </a:r>
            <a:r>
              <a:rPr sz="2400" b="0" spc="-40" dirty="0">
                <a:latin typeface="Verdana"/>
                <a:cs typeface="Verdana"/>
              </a:rPr>
              <a:t>er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60" dirty="0">
                <a:latin typeface="Verdana"/>
                <a:cs typeface="Verdana"/>
              </a:rPr>
              <a:t>Login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120" dirty="0">
                <a:latin typeface="Verdana"/>
                <a:cs typeface="Verdana"/>
              </a:rPr>
              <a:t>Pa</a:t>
            </a:r>
            <a:r>
              <a:rPr sz="2400" b="0" spc="114" dirty="0">
                <a:latin typeface="Verdana"/>
                <a:cs typeface="Verdana"/>
              </a:rPr>
              <a:t>g</a:t>
            </a:r>
            <a:r>
              <a:rPr sz="2400" b="0" dirty="0">
                <a:latin typeface="Verdana"/>
                <a:cs typeface="Verdana"/>
              </a:rPr>
              <a:t>e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275" dirty="0">
                <a:latin typeface="Verdana"/>
                <a:cs typeface="Verdana"/>
              </a:rPr>
              <a:t>(2)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3297" y="1003071"/>
            <a:ext cx="7032498" cy="39227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18</a:t>
            </a:fld>
            <a:endParaRPr spc="3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1" y="154046"/>
            <a:ext cx="4114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5" dirty="0">
                <a:latin typeface="Verdana"/>
                <a:cs typeface="Verdana"/>
              </a:rPr>
              <a:t>U</a:t>
            </a:r>
            <a:r>
              <a:rPr sz="2400" b="0" spc="20" dirty="0">
                <a:latin typeface="Verdana"/>
                <a:cs typeface="Verdana"/>
              </a:rPr>
              <a:t>s</a:t>
            </a:r>
            <a:r>
              <a:rPr sz="2400" b="0" spc="-40" dirty="0">
                <a:latin typeface="Verdana"/>
                <a:cs typeface="Verdana"/>
              </a:rPr>
              <a:t>er</a:t>
            </a:r>
            <a:r>
              <a:rPr sz="2400" b="0" spc="10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60" dirty="0">
                <a:latin typeface="Verdana"/>
                <a:cs typeface="Verdana"/>
              </a:rPr>
              <a:t>Login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120" dirty="0">
                <a:latin typeface="Verdana"/>
                <a:cs typeface="Verdana"/>
              </a:rPr>
              <a:t>Pa</a:t>
            </a:r>
            <a:r>
              <a:rPr sz="2400" b="0" spc="114" dirty="0">
                <a:latin typeface="Verdana"/>
                <a:cs typeface="Verdana"/>
              </a:rPr>
              <a:t>g</a:t>
            </a:r>
            <a:r>
              <a:rPr sz="2400" b="0" dirty="0">
                <a:latin typeface="Verdana"/>
                <a:cs typeface="Verdana"/>
              </a:rPr>
              <a:t>e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35" dirty="0">
                <a:latin typeface="Verdana"/>
                <a:cs typeface="Verdana"/>
              </a:rPr>
              <a:t>Featu</a:t>
            </a:r>
            <a:r>
              <a:rPr sz="2400" b="0" spc="-60" dirty="0">
                <a:latin typeface="Verdana"/>
                <a:cs typeface="Verdana"/>
              </a:rPr>
              <a:t>res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1724" y="1048897"/>
            <a:ext cx="7379970" cy="243586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375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Login</a:t>
            </a:r>
            <a:r>
              <a:rPr sz="1500" spc="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page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following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UserName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Password</a:t>
            </a:r>
            <a:endParaRPr sz="15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MS Gothic"/>
              <a:buChar char="➢"/>
            </a:pPr>
            <a:endParaRPr sz="18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MS Gothic"/>
              <a:buChar char="➢"/>
            </a:pPr>
            <a:endParaRPr sz="21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buFont typeface="MS Gothic"/>
              <a:buChar char="❖"/>
              <a:tabLst>
                <a:tab pos="335915" algn="l"/>
              </a:tabLst>
            </a:pP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Validations:</a:t>
            </a:r>
            <a:endParaRPr sz="1500">
              <a:latin typeface="Tahoma"/>
              <a:cs typeface="Tahoma"/>
            </a:endParaRPr>
          </a:p>
          <a:p>
            <a:pPr marL="792480" marR="5080" lvl="1" indent="-323215">
              <a:lnSpc>
                <a:spcPct val="114999"/>
              </a:lnSpc>
              <a:spcBef>
                <a:spcPts val="1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Username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Password</a:t>
            </a:r>
            <a:r>
              <a:rPr sz="15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Validation:</a:t>
            </a:r>
            <a:r>
              <a:rPr sz="15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Checks</a:t>
            </a:r>
            <a:r>
              <a:rPr sz="15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input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username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500" spc="-4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password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existing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username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password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database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allows/denies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login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accordingly.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9295" y="489204"/>
            <a:ext cx="2243456" cy="199783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19</a:t>
            </a:fld>
            <a:endParaRPr spc="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1" y="154046"/>
            <a:ext cx="1217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65" dirty="0">
                <a:latin typeface="Verdana"/>
                <a:cs typeface="Verdana"/>
              </a:rPr>
              <a:t>Ag</a:t>
            </a:r>
            <a:r>
              <a:rPr sz="2400" b="0" spc="50" dirty="0">
                <a:latin typeface="Verdana"/>
                <a:cs typeface="Verdana"/>
              </a:rPr>
              <a:t>e</a:t>
            </a:r>
            <a:r>
              <a:rPr sz="2400" b="0" spc="55" dirty="0">
                <a:latin typeface="Verdana"/>
                <a:cs typeface="Verdana"/>
              </a:rPr>
              <a:t>nda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7866" y="802390"/>
            <a:ext cx="2949575" cy="160464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375"/>
              </a:spcBef>
              <a:buFont typeface="MS Gothic"/>
              <a:buChar char="➢"/>
              <a:tabLst>
                <a:tab pos="335915" algn="l"/>
              </a:tabLst>
            </a:pP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Sof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wa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res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1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5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335915" algn="l"/>
              </a:tabLst>
            </a:pP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Packages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Plugins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endParaRPr sz="15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335915" algn="l"/>
              </a:tabLst>
            </a:pP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SQLITE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DataBase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endParaRPr sz="15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335915" algn="l"/>
              </a:tabLst>
            </a:pP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Application</a:t>
            </a:r>
            <a:r>
              <a:rPr sz="15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endParaRPr sz="15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335915" algn="l"/>
              </a:tabLst>
            </a:pP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GITHUB</a:t>
            </a:r>
            <a:endParaRPr sz="15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335915" algn="l"/>
              </a:tabLst>
            </a:pP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DOCKER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3588" y="672205"/>
            <a:ext cx="3328294" cy="33282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2</a:t>
            </a:fld>
            <a:endParaRPr spc="3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1" y="154046"/>
            <a:ext cx="3092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5" dirty="0">
                <a:latin typeface="Verdana"/>
                <a:cs typeface="Verdana"/>
              </a:rPr>
              <a:t>U</a:t>
            </a:r>
            <a:r>
              <a:rPr sz="2400" b="0" spc="20" dirty="0">
                <a:latin typeface="Verdana"/>
                <a:cs typeface="Verdana"/>
              </a:rPr>
              <a:t>s</a:t>
            </a:r>
            <a:r>
              <a:rPr sz="2400" b="0" spc="-40" dirty="0">
                <a:latin typeface="Verdana"/>
                <a:cs typeface="Verdana"/>
              </a:rPr>
              <a:t>er</a:t>
            </a:r>
            <a:r>
              <a:rPr sz="2400" b="0" spc="10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60" dirty="0">
                <a:latin typeface="Verdana"/>
                <a:cs typeface="Verdana"/>
              </a:rPr>
              <a:t>Login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120" dirty="0">
                <a:latin typeface="Verdana"/>
                <a:cs typeface="Verdana"/>
              </a:rPr>
              <a:t>Pa</a:t>
            </a:r>
            <a:r>
              <a:rPr sz="2400" b="0" spc="114" dirty="0">
                <a:latin typeface="Verdana"/>
                <a:cs typeface="Verdana"/>
              </a:rPr>
              <a:t>g</a:t>
            </a:r>
            <a:r>
              <a:rPr sz="2400" b="0" dirty="0">
                <a:latin typeface="Verdana"/>
                <a:cs typeface="Verdana"/>
              </a:rPr>
              <a:t>e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-440" dirty="0">
                <a:latin typeface="Verdana"/>
                <a:cs typeface="Verdana"/>
              </a:rPr>
              <a:t>(1)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8527" y="1003094"/>
            <a:ext cx="6924416" cy="389497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20</a:t>
            </a:fld>
            <a:endParaRPr spc="3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1" y="154046"/>
            <a:ext cx="3077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5" dirty="0">
                <a:latin typeface="Verdana"/>
                <a:cs typeface="Verdana"/>
              </a:rPr>
              <a:t>U</a:t>
            </a:r>
            <a:r>
              <a:rPr sz="2400" b="0" spc="20" dirty="0">
                <a:latin typeface="Verdana"/>
                <a:cs typeface="Verdana"/>
              </a:rPr>
              <a:t>s</a:t>
            </a:r>
            <a:r>
              <a:rPr sz="2400" b="0" spc="-40" dirty="0">
                <a:latin typeface="Verdana"/>
                <a:cs typeface="Verdana"/>
              </a:rPr>
              <a:t>er</a:t>
            </a:r>
            <a:r>
              <a:rPr sz="2400" b="0" spc="10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60" dirty="0">
                <a:latin typeface="Verdana"/>
                <a:cs typeface="Verdana"/>
              </a:rPr>
              <a:t>Login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120" dirty="0">
                <a:latin typeface="Verdana"/>
                <a:cs typeface="Verdana"/>
              </a:rPr>
              <a:t>Pa</a:t>
            </a:r>
            <a:r>
              <a:rPr sz="2400" b="0" spc="114" dirty="0">
                <a:latin typeface="Verdana"/>
                <a:cs typeface="Verdana"/>
              </a:rPr>
              <a:t>g</a:t>
            </a:r>
            <a:r>
              <a:rPr sz="2400" b="0" spc="-204" dirty="0">
                <a:latin typeface="Verdana"/>
                <a:cs typeface="Verdana"/>
              </a:rPr>
              <a:t>e(2)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9281" y="1003035"/>
            <a:ext cx="6818894" cy="383566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21</a:t>
            </a:fld>
            <a:endParaRPr spc="3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8320" y="141219"/>
            <a:ext cx="33229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85" dirty="0">
                <a:latin typeface="Verdana"/>
                <a:cs typeface="Verdana"/>
              </a:rPr>
              <a:t>Room</a:t>
            </a:r>
            <a:r>
              <a:rPr sz="2400" b="0" spc="85" dirty="0">
                <a:latin typeface="Times New Roman"/>
                <a:cs typeface="Times New Roman"/>
              </a:rPr>
              <a:t> </a:t>
            </a:r>
            <a:r>
              <a:rPr sz="2400" b="0" spc="-20" dirty="0">
                <a:latin typeface="Verdana"/>
                <a:cs typeface="Verdana"/>
              </a:rPr>
              <a:t>Search</a:t>
            </a:r>
            <a:r>
              <a:rPr sz="2400" b="0" spc="20" dirty="0">
                <a:latin typeface="Times New Roman"/>
                <a:cs typeface="Times New Roman"/>
              </a:rPr>
              <a:t> </a:t>
            </a:r>
            <a:r>
              <a:rPr sz="2400" b="0" spc="25" dirty="0">
                <a:latin typeface="Verdana"/>
                <a:cs typeface="Verdana"/>
              </a:rPr>
              <a:t>Fea</a:t>
            </a:r>
            <a:r>
              <a:rPr sz="2400" b="0" spc="20" dirty="0">
                <a:latin typeface="Verdana"/>
                <a:cs typeface="Verdana"/>
              </a:rPr>
              <a:t>t</a:t>
            </a:r>
            <a:r>
              <a:rPr sz="2400" b="0" dirty="0">
                <a:latin typeface="Verdana"/>
                <a:cs typeface="Verdana"/>
              </a:rPr>
              <a:t>ure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1724" y="1048893"/>
            <a:ext cx="7287895" cy="32238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375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180" dirty="0">
                <a:solidFill>
                  <a:srgbClr val="FFFFFF"/>
                </a:solidFill>
                <a:latin typeface="Tahoma"/>
                <a:cs typeface="Tahoma"/>
              </a:rPr>
              <a:t>Room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Search</a:t>
            </a:r>
            <a:r>
              <a:rPr sz="15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90" dirty="0">
                <a:solidFill>
                  <a:srgbClr val="FFFFFF"/>
                </a:solidFill>
                <a:latin typeface="Tahoma"/>
                <a:cs typeface="Tahoma"/>
              </a:rPr>
              <a:t>Home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55" dirty="0">
                <a:solidFill>
                  <a:srgbClr val="FFFFFF"/>
                </a:solidFill>
                <a:latin typeface="Tahoma"/>
                <a:cs typeface="Tahoma"/>
              </a:rPr>
              <a:t>Page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following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Select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Location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(Hotel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Location)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Check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8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Check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Out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Date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6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Number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Persons</a:t>
            </a:r>
            <a:endParaRPr sz="15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MS Gothic"/>
              <a:buChar char="➢"/>
            </a:pPr>
            <a:endParaRPr sz="18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MS Gothic"/>
              <a:buChar char="➢"/>
            </a:pPr>
            <a:endParaRPr sz="21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buFont typeface="MS Gothic"/>
              <a:buChar char="❖"/>
              <a:tabLst>
                <a:tab pos="335915" algn="l"/>
              </a:tabLst>
            </a:pP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Validations: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8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28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30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spc="3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Pe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rs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r>
              <a:rPr sz="1500" spc="25" dirty="0">
                <a:solidFill>
                  <a:srgbClr val="FFFFFF"/>
                </a:solidFill>
                <a:latin typeface="Tahoma"/>
                <a:cs typeface="Tahoma"/>
              </a:rPr>
              <a:t>/R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3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2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2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6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28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ax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30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spc="3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Pe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rs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r>
              <a:rPr sz="1500" spc="25" dirty="0">
                <a:solidFill>
                  <a:srgbClr val="FFFFFF"/>
                </a:solidFill>
                <a:latin typeface="Tahoma"/>
                <a:cs typeface="Tahoma"/>
              </a:rPr>
              <a:t>/R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3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2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8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Input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values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mandatory,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Tahoma"/>
                <a:cs typeface="Tahoma"/>
              </a:rPr>
              <a:t>if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not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given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will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throw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mandatory</a:t>
            </a:r>
            <a:endParaRPr sz="1500">
              <a:latin typeface="Tahoma"/>
              <a:cs typeface="Tahoma"/>
            </a:endParaRPr>
          </a:p>
          <a:p>
            <a:pPr marL="792480">
              <a:lnSpc>
                <a:spcPct val="100000"/>
              </a:lnSpc>
              <a:spcBef>
                <a:spcPts val="265"/>
              </a:spcBef>
            </a:pPr>
            <a:r>
              <a:rPr sz="1500" spc="3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500" spc="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ld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rr</a:t>
            </a: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2279" y="1385444"/>
            <a:ext cx="3330580" cy="22203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22</a:t>
            </a:fld>
            <a:endParaRPr spc="3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8320" y="141219"/>
            <a:ext cx="5306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85" dirty="0">
                <a:latin typeface="Verdana"/>
                <a:cs typeface="Verdana"/>
              </a:rPr>
              <a:t>Room</a:t>
            </a:r>
            <a:r>
              <a:rPr sz="2400" b="0" spc="85" dirty="0">
                <a:latin typeface="Times New Roman"/>
                <a:cs typeface="Times New Roman"/>
              </a:rPr>
              <a:t> </a:t>
            </a:r>
            <a:r>
              <a:rPr sz="2400" b="0" spc="-20" dirty="0">
                <a:latin typeface="Verdana"/>
                <a:cs typeface="Verdana"/>
              </a:rPr>
              <a:t>Search</a:t>
            </a:r>
            <a:r>
              <a:rPr sz="2400" b="0" spc="20" dirty="0">
                <a:latin typeface="Times New Roman"/>
                <a:cs typeface="Times New Roman"/>
              </a:rPr>
              <a:t> </a:t>
            </a:r>
            <a:r>
              <a:rPr sz="2400" b="0" spc="25" dirty="0">
                <a:latin typeface="Verdana"/>
                <a:cs typeface="Verdana"/>
              </a:rPr>
              <a:t>Fea</a:t>
            </a:r>
            <a:r>
              <a:rPr sz="2400" b="0" spc="20" dirty="0">
                <a:latin typeface="Verdana"/>
                <a:cs typeface="Verdana"/>
              </a:rPr>
              <a:t>t</a:t>
            </a:r>
            <a:r>
              <a:rPr sz="2400" b="0" dirty="0">
                <a:latin typeface="Verdana"/>
                <a:cs typeface="Verdana"/>
              </a:rPr>
              <a:t>ure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-5" dirty="0">
                <a:latin typeface="Verdana"/>
                <a:cs typeface="Verdana"/>
              </a:rPr>
              <a:t>Valida</a:t>
            </a:r>
            <a:r>
              <a:rPr sz="2400" b="0" dirty="0">
                <a:latin typeface="Verdana"/>
                <a:cs typeface="Verdana"/>
              </a:rPr>
              <a:t>t</a:t>
            </a:r>
            <a:r>
              <a:rPr sz="2400" b="0" spc="30" dirty="0">
                <a:latin typeface="Verdana"/>
                <a:cs typeface="Verdana"/>
              </a:rPr>
              <a:t>ion</a:t>
            </a:r>
            <a:r>
              <a:rPr sz="2400" b="0" dirty="0">
                <a:latin typeface="Times New Roman"/>
                <a:cs typeface="Times New Roman"/>
              </a:rPr>
              <a:t> </a:t>
            </a:r>
            <a:r>
              <a:rPr sz="2400" b="0" spc="-440" dirty="0">
                <a:latin typeface="Verdana"/>
                <a:cs typeface="Verdana"/>
              </a:rPr>
              <a:t>(1)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172" y="990320"/>
            <a:ext cx="7038837" cy="39593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23</a:t>
            </a:fld>
            <a:endParaRPr spc="3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8320" y="141219"/>
            <a:ext cx="3690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85" dirty="0">
                <a:latin typeface="Verdana"/>
                <a:cs typeface="Verdana"/>
              </a:rPr>
              <a:t>Room</a:t>
            </a:r>
            <a:r>
              <a:rPr sz="2400" b="0" spc="85" dirty="0">
                <a:latin typeface="Times New Roman"/>
                <a:cs typeface="Times New Roman"/>
              </a:rPr>
              <a:t> </a:t>
            </a:r>
            <a:r>
              <a:rPr sz="2400" b="0" spc="-20" dirty="0">
                <a:latin typeface="Verdana"/>
                <a:cs typeface="Verdana"/>
              </a:rPr>
              <a:t>Search</a:t>
            </a:r>
            <a:r>
              <a:rPr sz="2400" b="0" spc="20" dirty="0">
                <a:latin typeface="Times New Roman"/>
                <a:cs typeface="Times New Roman"/>
              </a:rPr>
              <a:t> </a:t>
            </a:r>
            <a:r>
              <a:rPr sz="2400" b="0" spc="25" dirty="0">
                <a:latin typeface="Verdana"/>
                <a:cs typeface="Verdana"/>
              </a:rPr>
              <a:t>Fea</a:t>
            </a:r>
            <a:r>
              <a:rPr sz="2400" b="0" spc="20" dirty="0">
                <a:latin typeface="Verdana"/>
                <a:cs typeface="Verdana"/>
              </a:rPr>
              <a:t>t</a:t>
            </a:r>
            <a:r>
              <a:rPr sz="2400" b="0" spc="-135" dirty="0">
                <a:latin typeface="Verdana"/>
                <a:cs typeface="Verdana"/>
              </a:rPr>
              <a:t>ure(2)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8735" y="990285"/>
            <a:ext cx="7121011" cy="400559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24</a:t>
            </a:fld>
            <a:endParaRPr spc="3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399" y="132711"/>
            <a:ext cx="4352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85" dirty="0">
                <a:latin typeface="Verdana"/>
                <a:cs typeface="Verdana"/>
              </a:rPr>
              <a:t>Room</a:t>
            </a:r>
            <a:r>
              <a:rPr sz="2400" b="0" spc="85" dirty="0">
                <a:latin typeface="Times New Roman"/>
                <a:cs typeface="Times New Roman"/>
              </a:rPr>
              <a:t> </a:t>
            </a:r>
            <a:r>
              <a:rPr sz="2400" b="0" spc="-20" dirty="0">
                <a:latin typeface="Verdana"/>
                <a:cs typeface="Verdana"/>
              </a:rPr>
              <a:t>Search</a:t>
            </a:r>
            <a:r>
              <a:rPr sz="2400" b="0" spc="20" dirty="0">
                <a:latin typeface="Times New Roman"/>
                <a:cs typeface="Times New Roman"/>
              </a:rPr>
              <a:t> </a:t>
            </a:r>
            <a:r>
              <a:rPr sz="2400" b="0" spc="-15" dirty="0">
                <a:latin typeface="Verdana"/>
                <a:cs typeface="Verdana"/>
              </a:rPr>
              <a:t>Res</a:t>
            </a:r>
            <a:r>
              <a:rPr sz="2400" b="0" spc="20" dirty="0">
                <a:latin typeface="Verdana"/>
                <a:cs typeface="Verdana"/>
              </a:rPr>
              <a:t>ult</a:t>
            </a:r>
            <a:r>
              <a:rPr sz="2400" b="0" dirty="0">
                <a:latin typeface="Times New Roman"/>
                <a:cs typeface="Times New Roman"/>
              </a:rPr>
              <a:t> </a:t>
            </a:r>
            <a:r>
              <a:rPr sz="2400" b="0" spc="15" dirty="0">
                <a:latin typeface="Verdana"/>
                <a:cs typeface="Verdana"/>
              </a:rPr>
              <a:t>Featur</a:t>
            </a:r>
            <a:r>
              <a:rPr sz="2400" b="0" dirty="0">
                <a:latin typeface="Verdana"/>
                <a:cs typeface="Verdana"/>
              </a:rPr>
              <a:t>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1724" y="1048897"/>
            <a:ext cx="7294880" cy="348742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375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180" dirty="0">
                <a:solidFill>
                  <a:srgbClr val="FFFFFF"/>
                </a:solidFill>
                <a:latin typeface="Tahoma"/>
                <a:cs typeface="Tahoma"/>
              </a:rPr>
              <a:t>Room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Search</a:t>
            </a:r>
            <a:r>
              <a:rPr sz="15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Result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90" dirty="0">
                <a:solidFill>
                  <a:srgbClr val="FFFFFF"/>
                </a:solidFill>
                <a:latin typeface="Tahoma"/>
                <a:cs typeface="Tahoma"/>
              </a:rPr>
              <a:t>Home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55" dirty="0">
                <a:solidFill>
                  <a:srgbClr val="FFFFFF"/>
                </a:solidFill>
                <a:latin typeface="Tahoma"/>
                <a:cs typeface="Tahoma"/>
              </a:rPr>
              <a:t>Page</a:t>
            </a:r>
            <a:r>
              <a:rPr sz="15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following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results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3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75" dirty="0">
                <a:solidFill>
                  <a:srgbClr val="FFFFFF"/>
                </a:solidFill>
                <a:latin typeface="Tahoma"/>
                <a:cs typeface="Tahoma"/>
              </a:rPr>
              <a:t>Type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Location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8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Person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6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Price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8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Act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21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15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MS Gothic"/>
              <a:buChar char="➢"/>
            </a:pPr>
            <a:endParaRPr sz="18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MS Gothic"/>
              <a:buChar char="➢"/>
            </a:pPr>
            <a:endParaRPr sz="21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5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lt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Li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-23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6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-1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will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list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available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rooms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above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mentioned</a:t>
            </a:r>
            <a:endParaRPr sz="1500">
              <a:latin typeface="Tahoma"/>
              <a:cs typeface="Tahoma"/>
            </a:endParaRPr>
          </a:p>
          <a:p>
            <a:pPr marL="792480">
              <a:lnSpc>
                <a:spcPct val="100000"/>
              </a:lnSpc>
              <a:spcBef>
                <a:spcPts val="280"/>
              </a:spcBef>
            </a:pP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details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search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input</a:t>
            </a:r>
            <a:endParaRPr sz="1500">
              <a:latin typeface="Tahoma"/>
              <a:cs typeface="Tahoma"/>
            </a:endParaRPr>
          </a:p>
          <a:p>
            <a:pPr marL="792480" marR="5080" lvl="1" indent="-323215">
              <a:lnSpc>
                <a:spcPts val="2080"/>
              </a:lnSpc>
              <a:spcBef>
                <a:spcPts val="8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-1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will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enable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option</a:t>
            </a:r>
            <a:r>
              <a:rPr sz="15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55" dirty="0">
                <a:solidFill>
                  <a:srgbClr val="FFFFFF"/>
                </a:solidFill>
                <a:latin typeface="Tahoma"/>
                <a:cs typeface="Tahoma"/>
              </a:rPr>
              <a:t>Book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Now,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Tahoma"/>
                <a:cs typeface="Tahoma"/>
              </a:rPr>
              <a:t>if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rooms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available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500" spc="-4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given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input.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712" y="1405127"/>
            <a:ext cx="2973324" cy="19853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25</a:t>
            </a:fld>
            <a:endParaRPr spc="3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399" y="132711"/>
            <a:ext cx="4655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85" dirty="0">
                <a:latin typeface="Verdana"/>
                <a:cs typeface="Verdana"/>
              </a:rPr>
              <a:t>Room</a:t>
            </a:r>
            <a:r>
              <a:rPr sz="2400" b="0" spc="85" dirty="0">
                <a:latin typeface="Times New Roman"/>
                <a:cs typeface="Times New Roman"/>
              </a:rPr>
              <a:t> </a:t>
            </a:r>
            <a:r>
              <a:rPr sz="2400" b="0" spc="-20" dirty="0">
                <a:latin typeface="Verdana"/>
                <a:cs typeface="Verdana"/>
              </a:rPr>
              <a:t>Search</a:t>
            </a:r>
            <a:r>
              <a:rPr sz="2400" b="0" spc="20" dirty="0">
                <a:latin typeface="Times New Roman"/>
                <a:cs typeface="Times New Roman"/>
              </a:rPr>
              <a:t> </a:t>
            </a:r>
            <a:r>
              <a:rPr sz="2400" b="0" spc="-15" dirty="0">
                <a:latin typeface="Verdana"/>
                <a:cs typeface="Verdana"/>
              </a:rPr>
              <a:t>Res</a:t>
            </a:r>
            <a:r>
              <a:rPr sz="2400" b="0" spc="20" dirty="0">
                <a:latin typeface="Verdana"/>
                <a:cs typeface="Verdana"/>
              </a:rPr>
              <a:t>ult</a:t>
            </a:r>
            <a:r>
              <a:rPr sz="2400" b="0" dirty="0">
                <a:latin typeface="Times New Roman"/>
                <a:cs typeface="Times New Roman"/>
              </a:rPr>
              <a:t> </a:t>
            </a:r>
            <a:r>
              <a:rPr sz="2400" b="0" spc="15" dirty="0">
                <a:latin typeface="Verdana"/>
                <a:cs typeface="Verdana"/>
              </a:rPr>
              <a:t>Featur</a:t>
            </a:r>
            <a:r>
              <a:rPr sz="2400" b="0" spc="-330" dirty="0">
                <a:latin typeface="Verdana"/>
                <a:cs typeface="Verdana"/>
              </a:rPr>
              <a:t>e(1)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8069" y="981745"/>
            <a:ext cx="7113788" cy="400150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26</a:t>
            </a:fld>
            <a:endParaRPr spc="3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1" y="154046"/>
            <a:ext cx="4168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5" dirty="0">
                <a:latin typeface="Verdana"/>
                <a:cs typeface="Verdana"/>
              </a:rPr>
              <a:t>U</a:t>
            </a:r>
            <a:r>
              <a:rPr sz="2400" b="0" spc="20" dirty="0">
                <a:latin typeface="Verdana"/>
                <a:cs typeface="Verdana"/>
              </a:rPr>
              <a:t>s</a:t>
            </a:r>
            <a:r>
              <a:rPr sz="2400" b="0" spc="-40" dirty="0">
                <a:latin typeface="Verdana"/>
                <a:cs typeface="Verdana"/>
              </a:rPr>
              <a:t>er</a:t>
            </a:r>
            <a:r>
              <a:rPr sz="2400" b="0" spc="10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85" dirty="0">
                <a:latin typeface="Verdana"/>
                <a:cs typeface="Verdana"/>
              </a:rPr>
              <a:t>Room</a:t>
            </a:r>
            <a:r>
              <a:rPr sz="2400" b="0" dirty="0">
                <a:latin typeface="Times New Roman"/>
                <a:cs typeface="Times New Roman"/>
              </a:rPr>
              <a:t> </a:t>
            </a:r>
            <a:r>
              <a:rPr sz="2400" b="0" spc="55" dirty="0">
                <a:latin typeface="Verdana"/>
                <a:cs typeface="Verdana"/>
              </a:rPr>
              <a:t>Booking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75" dirty="0">
                <a:latin typeface="Verdana"/>
                <a:cs typeface="Verdana"/>
              </a:rPr>
              <a:t>Form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1724" y="972696"/>
            <a:ext cx="7503795" cy="37496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375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180" dirty="0">
                <a:solidFill>
                  <a:srgbClr val="FFFFFF"/>
                </a:solidFill>
                <a:latin typeface="Tahoma"/>
                <a:cs typeface="Tahoma"/>
              </a:rPr>
              <a:t>Room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booking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form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following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Tahoma"/>
                <a:cs typeface="Tahoma"/>
              </a:rPr>
              <a:t>features.</a:t>
            </a:r>
            <a:endParaRPr sz="15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275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search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input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result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75" dirty="0">
                <a:solidFill>
                  <a:srgbClr val="FFFFFF"/>
                </a:solidFill>
                <a:latin typeface="Tahoma"/>
                <a:cs typeface="Tahoma"/>
              </a:rPr>
              <a:t>selection,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booking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form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will</a:t>
            </a:r>
            <a:r>
              <a:rPr sz="15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endParaRPr sz="1500">
              <a:latin typeface="Tahoma"/>
              <a:cs typeface="Tahoma"/>
            </a:endParaRPr>
          </a:p>
          <a:p>
            <a:pPr marL="335280">
              <a:lnSpc>
                <a:spcPct val="100000"/>
              </a:lnSpc>
              <a:spcBef>
                <a:spcPts val="265"/>
              </a:spcBef>
            </a:pP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pre-filled</a:t>
            </a:r>
            <a:r>
              <a:rPr sz="15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given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Tahoma"/>
                <a:cs typeface="Tahoma"/>
              </a:rPr>
              <a:t>details.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8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3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75" dirty="0">
                <a:solidFill>
                  <a:srgbClr val="FFFFFF"/>
                </a:solidFill>
                <a:latin typeface="Tahoma"/>
                <a:cs typeface="Tahoma"/>
              </a:rPr>
              <a:t>Type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6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Location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8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Hotel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Price</a:t>
            </a:r>
            <a:endParaRPr sz="15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MS Gothic"/>
              <a:buChar char="➢"/>
            </a:pPr>
            <a:endParaRPr sz="18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MS Gothic"/>
              <a:buChar char="➢"/>
            </a:pPr>
            <a:endParaRPr sz="21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buFont typeface="MS Gothic"/>
              <a:buChar char="❖"/>
              <a:tabLst>
                <a:tab pos="335915" algn="l"/>
              </a:tabLst>
            </a:pP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Changeable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75" dirty="0">
                <a:solidFill>
                  <a:srgbClr val="FFFFFF"/>
                </a:solidFill>
                <a:latin typeface="Tahoma"/>
                <a:cs typeface="Tahoma"/>
              </a:rPr>
              <a:t>fields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include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8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500" spc="16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55" dirty="0">
                <a:solidFill>
                  <a:srgbClr val="FFFFFF"/>
                </a:solidFill>
                <a:latin typeface="Tahoma"/>
                <a:cs typeface="Tahoma"/>
              </a:rPr>
              <a:t>Na</a:t>
            </a:r>
            <a:r>
              <a:rPr sz="1500" spc="220" dirty="0">
                <a:solidFill>
                  <a:srgbClr val="FFFFFF"/>
                </a:solidFill>
                <a:latin typeface="Tahoma"/>
                <a:cs typeface="Tahoma"/>
              </a:rPr>
              <a:t>me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Person</a:t>
            </a:r>
            <a:r>
              <a:rPr sz="15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Count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Check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endParaRPr sz="1500">
              <a:latin typeface="Tahoma"/>
              <a:cs typeface="Tahoma"/>
            </a:endParaRPr>
          </a:p>
          <a:p>
            <a:pPr marL="792480" lvl="1" indent="-323850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Check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Out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5623" y="2037651"/>
            <a:ext cx="3789669" cy="243141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27</a:t>
            </a:fld>
            <a:endParaRPr spc="3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1" y="154046"/>
            <a:ext cx="4168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5" dirty="0">
                <a:latin typeface="Verdana"/>
                <a:cs typeface="Verdana"/>
              </a:rPr>
              <a:t>U</a:t>
            </a:r>
            <a:r>
              <a:rPr sz="2400" b="0" spc="20" dirty="0">
                <a:latin typeface="Verdana"/>
                <a:cs typeface="Verdana"/>
              </a:rPr>
              <a:t>s</a:t>
            </a:r>
            <a:r>
              <a:rPr sz="2400" b="0" spc="-40" dirty="0">
                <a:latin typeface="Verdana"/>
                <a:cs typeface="Verdana"/>
              </a:rPr>
              <a:t>er</a:t>
            </a:r>
            <a:r>
              <a:rPr sz="2400" b="0" spc="10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85" dirty="0">
                <a:latin typeface="Verdana"/>
                <a:cs typeface="Verdana"/>
              </a:rPr>
              <a:t>Room</a:t>
            </a:r>
            <a:r>
              <a:rPr sz="2400" b="0" dirty="0">
                <a:latin typeface="Times New Roman"/>
                <a:cs typeface="Times New Roman"/>
              </a:rPr>
              <a:t> </a:t>
            </a:r>
            <a:r>
              <a:rPr sz="2400" b="0" spc="55" dirty="0">
                <a:latin typeface="Verdana"/>
                <a:cs typeface="Verdana"/>
              </a:rPr>
              <a:t>Booking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75" dirty="0">
                <a:latin typeface="Verdana"/>
                <a:cs typeface="Verdana"/>
              </a:rPr>
              <a:t>Form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003083"/>
            <a:ext cx="7038837" cy="39593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28</a:t>
            </a:fld>
            <a:endParaRPr spc="3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1" y="154046"/>
            <a:ext cx="4199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5" dirty="0">
                <a:latin typeface="Verdana"/>
                <a:cs typeface="Verdana"/>
              </a:rPr>
              <a:t>U</a:t>
            </a:r>
            <a:r>
              <a:rPr sz="2400" b="0" spc="20" dirty="0">
                <a:latin typeface="Verdana"/>
                <a:cs typeface="Verdana"/>
              </a:rPr>
              <a:t>s</a:t>
            </a:r>
            <a:r>
              <a:rPr sz="2400" b="0" spc="-40" dirty="0">
                <a:latin typeface="Verdana"/>
                <a:cs typeface="Verdana"/>
              </a:rPr>
              <a:t>er</a:t>
            </a:r>
            <a:r>
              <a:rPr sz="2400" b="0" spc="10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55" dirty="0">
                <a:latin typeface="Verdana"/>
                <a:cs typeface="Verdana"/>
              </a:rPr>
              <a:t>My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145" dirty="0">
                <a:latin typeface="Verdana"/>
                <a:cs typeface="Verdana"/>
              </a:rPr>
              <a:t>B</a:t>
            </a:r>
            <a:r>
              <a:rPr sz="2400" b="0" spc="20" dirty="0">
                <a:latin typeface="Verdana"/>
                <a:cs typeface="Verdana"/>
              </a:rPr>
              <a:t>ookin</a:t>
            </a:r>
            <a:r>
              <a:rPr sz="2400" b="0" spc="15" dirty="0">
                <a:latin typeface="Verdana"/>
                <a:cs typeface="Verdana"/>
              </a:rPr>
              <a:t>gs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65" dirty="0">
                <a:latin typeface="Verdana"/>
                <a:cs typeface="Verdana"/>
              </a:rPr>
              <a:t>F</a:t>
            </a:r>
            <a:r>
              <a:rPr sz="2400" b="0" spc="55" dirty="0">
                <a:latin typeface="Verdana"/>
                <a:cs typeface="Verdana"/>
              </a:rPr>
              <a:t>e</a:t>
            </a:r>
            <a:r>
              <a:rPr sz="2400" b="0" spc="-20" dirty="0">
                <a:latin typeface="Verdana"/>
                <a:cs typeface="Verdana"/>
              </a:rPr>
              <a:t>a</a:t>
            </a:r>
            <a:r>
              <a:rPr sz="2400" b="0" spc="-10" dirty="0">
                <a:latin typeface="Verdana"/>
                <a:cs typeface="Verdana"/>
              </a:rPr>
              <a:t>t</a:t>
            </a:r>
            <a:r>
              <a:rPr sz="2400" b="0" dirty="0">
                <a:latin typeface="Verdana"/>
                <a:cs typeface="Verdana"/>
              </a:rPr>
              <a:t>ure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002" y="1048897"/>
            <a:ext cx="5024120" cy="32238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35915" indent="-323850">
              <a:lnSpc>
                <a:spcPct val="100000"/>
              </a:lnSpc>
              <a:spcBef>
                <a:spcPts val="375"/>
              </a:spcBef>
              <a:buFont typeface="MS Gothic"/>
              <a:buChar char="❖"/>
              <a:tabLst>
                <a:tab pos="336550" algn="l"/>
              </a:tabLst>
            </a:pP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My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Bookings</a:t>
            </a:r>
            <a:r>
              <a:rPr sz="1500" spc="2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page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following</a:t>
            </a:r>
            <a:r>
              <a:rPr sz="15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feature</a:t>
            </a:r>
            <a:endParaRPr sz="1500">
              <a:latin typeface="Tahoma"/>
              <a:cs typeface="Tahoma"/>
            </a:endParaRPr>
          </a:p>
          <a:p>
            <a:pPr marL="842010" lvl="1" indent="-372745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842010" algn="l"/>
                <a:tab pos="842644" algn="l"/>
              </a:tabLst>
            </a:pP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List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bookings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Customer</a:t>
            </a:r>
            <a:r>
              <a:rPr sz="15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made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so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far</a:t>
            </a:r>
            <a:endParaRPr sz="15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MS Gothic"/>
              <a:buChar char="➢"/>
            </a:pPr>
            <a:endParaRPr sz="18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MS Gothic"/>
              <a:buChar char="➢"/>
            </a:pPr>
            <a:endParaRPr sz="2100">
              <a:latin typeface="Tahoma"/>
              <a:cs typeface="Tahoma"/>
            </a:endParaRPr>
          </a:p>
          <a:p>
            <a:pPr marL="335915" indent="-323850">
              <a:lnSpc>
                <a:spcPct val="100000"/>
              </a:lnSpc>
              <a:buFont typeface="MS Gothic"/>
              <a:buChar char="❖"/>
              <a:tabLst>
                <a:tab pos="336550" algn="l"/>
              </a:tabLst>
            </a:pP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List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details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My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Bookings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Feature: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280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180" dirty="0">
                <a:solidFill>
                  <a:srgbClr val="FFFFFF"/>
                </a:solidFill>
                <a:latin typeface="Tahoma"/>
                <a:cs typeface="Tahoma"/>
              </a:rPr>
              <a:t>Room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260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Location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280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Number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5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Persons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260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Check-In</a:t>
            </a:r>
            <a:r>
              <a:rPr sz="15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Date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280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Check-Out</a:t>
            </a:r>
            <a:r>
              <a:rPr sz="15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Date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Price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9406" y="2937269"/>
            <a:ext cx="4102089" cy="14357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29</a:t>
            </a:fld>
            <a:endParaRPr spc="3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1" y="154046"/>
            <a:ext cx="4452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5" dirty="0">
                <a:latin typeface="Verdana"/>
                <a:cs typeface="Verdana"/>
              </a:rPr>
              <a:t>Feasibility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30" dirty="0">
                <a:latin typeface="Verdana"/>
                <a:cs typeface="Verdana"/>
              </a:rPr>
              <a:t>in</a:t>
            </a:r>
            <a:r>
              <a:rPr sz="2400" b="0" dirty="0">
                <a:latin typeface="Times New Roman"/>
                <a:cs typeface="Times New Roman"/>
              </a:rPr>
              <a:t> </a:t>
            </a:r>
            <a:r>
              <a:rPr sz="2400" b="0" spc="15" dirty="0">
                <a:latin typeface="Verdana"/>
                <a:cs typeface="Verdana"/>
              </a:rPr>
              <a:t>Project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25" dirty="0">
                <a:latin typeface="Verdana"/>
                <a:cs typeface="Verdana"/>
              </a:rPr>
              <a:t>Proposal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3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770027" y="802390"/>
            <a:ext cx="7079615" cy="33394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533525" indent="-323850">
              <a:lnSpc>
                <a:spcPct val="100000"/>
              </a:lnSpc>
              <a:spcBef>
                <a:spcPts val="375"/>
              </a:spcBef>
              <a:buFont typeface="MS Gothic"/>
              <a:buChar char="➢"/>
              <a:tabLst>
                <a:tab pos="1534160" algn="l"/>
              </a:tabLst>
            </a:pP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gin</a:t>
            </a:r>
            <a:endParaRPr sz="1500" dirty="0">
              <a:latin typeface="Tahoma"/>
              <a:cs typeface="Tahoma"/>
            </a:endParaRPr>
          </a:p>
          <a:p>
            <a:pPr marL="1533525" indent="-323850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1534160" algn="l"/>
              </a:tabLst>
            </a:pP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Staff/Admin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Login</a:t>
            </a:r>
            <a:endParaRPr sz="1500" dirty="0">
              <a:latin typeface="Tahoma"/>
              <a:cs typeface="Tahoma"/>
            </a:endParaRPr>
          </a:p>
          <a:p>
            <a:pPr marL="1533525" indent="-323850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1534160" algn="l"/>
              </a:tabLst>
            </a:pP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General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90" dirty="0">
                <a:solidFill>
                  <a:srgbClr val="FFFFFF"/>
                </a:solidFill>
                <a:latin typeface="Tahoma"/>
                <a:cs typeface="Tahoma"/>
              </a:rPr>
              <a:t>Home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55" dirty="0">
                <a:solidFill>
                  <a:srgbClr val="FFFFFF"/>
                </a:solidFill>
                <a:latin typeface="Tahoma"/>
                <a:cs typeface="Tahoma"/>
              </a:rPr>
              <a:t>Page</a:t>
            </a:r>
            <a:endParaRPr sz="1500" dirty="0">
              <a:latin typeface="Tahoma"/>
              <a:cs typeface="Tahoma"/>
            </a:endParaRPr>
          </a:p>
          <a:p>
            <a:pPr marL="1533525" indent="-323850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1534160" algn="l"/>
              </a:tabLst>
            </a:pP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3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Availabil</a:t>
            </a: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5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2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et</a:t>
            </a: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ai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ls</a:t>
            </a:r>
            <a:endParaRPr sz="1500" dirty="0">
              <a:latin typeface="Tahoma"/>
              <a:cs typeface="Tahoma"/>
            </a:endParaRPr>
          </a:p>
          <a:p>
            <a:pPr marL="1533525" indent="-323850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1534160" algn="l"/>
              </a:tabLst>
            </a:pP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Booking</a:t>
            </a:r>
            <a:r>
              <a:rPr sz="15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65" dirty="0">
                <a:solidFill>
                  <a:srgbClr val="FFFFFF"/>
                </a:solidFill>
                <a:latin typeface="Tahoma"/>
                <a:cs typeface="Tahoma"/>
              </a:rPr>
              <a:t>Form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Admin</a:t>
            </a:r>
            <a:endParaRPr sz="1500" dirty="0">
              <a:latin typeface="Tahoma"/>
              <a:cs typeface="Tahoma"/>
            </a:endParaRPr>
          </a:p>
          <a:p>
            <a:pPr marL="1533525" indent="-323850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1534160" algn="l"/>
              </a:tabLst>
            </a:pP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Bo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ing</a:t>
            </a: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Det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ai</a:t>
            </a:r>
            <a:r>
              <a:rPr sz="1500" spc="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/Stat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fo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spc="190" dirty="0">
                <a:solidFill>
                  <a:srgbClr val="FFFFFF"/>
                </a:solidFill>
                <a:latin typeface="Tahoma"/>
                <a:cs typeface="Tahoma"/>
              </a:rPr>
              <a:t>mi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1500" dirty="0">
              <a:latin typeface="Tahoma"/>
              <a:cs typeface="Tahoma"/>
            </a:endParaRPr>
          </a:p>
          <a:p>
            <a:pPr marL="1533525" indent="-323850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1534160" algn="l"/>
              </a:tabLst>
            </a:pP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Add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Hotel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Location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29" dirty="0">
                <a:solidFill>
                  <a:srgbClr val="FFFFFF"/>
                </a:solidFill>
                <a:latin typeface="Tahoma"/>
                <a:cs typeface="Tahoma"/>
              </a:rPr>
              <a:t>DB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Admin</a:t>
            </a:r>
            <a:endParaRPr sz="1500" dirty="0">
              <a:latin typeface="Tahoma"/>
              <a:cs typeface="Tahoma"/>
            </a:endParaRPr>
          </a:p>
          <a:p>
            <a:pPr marL="1533525" indent="-323850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1534160" algn="l"/>
              </a:tabLst>
            </a:pP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Add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Room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Details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29" dirty="0">
                <a:solidFill>
                  <a:srgbClr val="FFFFFF"/>
                </a:solidFill>
                <a:latin typeface="Tahoma"/>
                <a:cs typeface="Tahoma"/>
              </a:rPr>
              <a:t>DB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Admin</a:t>
            </a:r>
            <a:endParaRPr sz="1500" dirty="0">
              <a:latin typeface="Tahoma"/>
              <a:cs typeface="Tahoma"/>
            </a:endParaRPr>
          </a:p>
          <a:p>
            <a:pPr marL="1533525" indent="-323850">
              <a:lnSpc>
                <a:spcPct val="100000"/>
              </a:lnSpc>
              <a:spcBef>
                <a:spcPts val="270"/>
              </a:spcBef>
              <a:buFont typeface="MS Gothic"/>
              <a:buChar char="➢"/>
              <a:tabLst>
                <a:tab pos="1534160" algn="l"/>
              </a:tabLst>
            </a:pP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Logout</a:t>
            </a:r>
            <a:endParaRPr sz="1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CA" sz="19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lang="en-CA" sz="2400" spc="-15" dirty="0">
                <a:solidFill>
                  <a:srgbClr val="FFFFFF"/>
                </a:solidFill>
                <a:latin typeface="Verdana"/>
                <a:cs typeface="Verdana"/>
              </a:rPr>
              <a:t>Refer</a:t>
            </a:r>
            <a:r>
              <a:rPr lang="en-CA" sz="2400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lang="en-CA" sz="2400" spc="60" dirty="0">
                <a:solidFill>
                  <a:srgbClr val="FFFFFF"/>
                </a:solidFill>
                <a:latin typeface="Verdana"/>
                <a:cs typeface="Verdana"/>
              </a:rPr>
              <a:t>nce</a:t>
            </a:r>
            <a:r>
              <a:rPr lang="en-CA" sz="24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CA" sz="2400" spc="30" dirty="0">
                <a:solidFill>
                  <a:srgbClr val="FFFFFF"/>
                </a:solidFill>
                <a:latin typeface="Verdana"/>
                <a:cs typeface="Verdana"/>
              </a:rPr>
              <a:t>Link</a:t>
            </a:r>
            <a:endParaRPr lang="en-CA" sz="2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CA" sz="1800" u="sng" spc="-35" dirty="0">
                <a:solidFill>
                  <a:srgbClr val="788FCD"/>
                </a:solidFill>
                <a:uFill>
                  <a:solidFill>
                    <a:srgbClr val="788FCD"/>
                  </a:solidFill>
                </a:uFill>
                <a:latin typeface="Verdana"/>
                <a:cs typeface="Verdana"/>
                <a:hlinkClick r:id="rId2"/>
              </a:rPr>
              <a:t>https://realpython.com/search?q=hotel+management+system</a:t>
            </a:r>
            <a:endParaRPr lang="en-CA" sz="1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1" y="154046"/>
            <a:ext cx="4199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5" dirty="0">
                <a:latin typeface="Verdana"/>
                <a:cs typeface="Verdana"/>
              </a:rPr>
              <a:t>U</a:t>
            </a:r>
            <a:r>
              <a:rPr sz="2400" b="0" spc="20" dirty="0">
                <a:latin typeface="Verdana"/>
                <a:cs typeface="Verdana"/>
              </a:rPr>
              <a:t>s</a:t>
            </a:r>
            <a:r>
              <a:rPr sz="2400" b="0" spc="-40" dirty="0">
                <a:latin typeface="Verdana"/>
                <a:cs typeface="Verdana"/>
              </a:rPr>
              <a:t>er</a:t>
            </a:r>
            <a:r>
              <a:rPr sz="2400" b="0" spc="10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55" dirty="0">
                <a:latin typeface="Verdana"/>
                <a:cs typeface="Verdana"/>
              </a:rPr>
              <a:t>My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145" dirty="0">
                <a:latin typeface="Verdana"/>
                <a:cs typeface="Verdana"/>
              </a:rPr>
              <a:t>B</a:t>
            </a:r>
            <a:r>
              <a:rPr sz="2400" b="0" spc="20" dirty="0">
                <a:latin typeface="Verdana"/>
                <a:cs typeface="Verdana"/>
              </a:rPr>
              <a:t>ookin</a:t>
            </a:r>
            <a:r>
              <a:rPr sz="2400" b="0" spc="15" dirty="0">
                <a:latin typeface="Verdana"/>
                <a:cs typeface="Verdana"/>
              </a:rPr>
              <a:t>gs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65" dirty="0">
                <a:latin typeface="Verdana"/>
                <a:cs typeface="Verdana"/>
              </a:rPr>
              <a:t>F</a:t>
            </a:r>
            <a:r>
              <a:rPr sz="2400" b="0" spc="55" dirty="0">
                <a:latin typeface="Verdana"/>
                <a:cs typeface="Verdana"/>
              </a:rPr>
              <a:t>e</a:t>
            </a:r>
            <a:r>
              <a:rPr sz="2400" b="0" spc="-20" dirty="0">
                <a:latin typeface="Verdana"/>
                <a:cs typeface="Verdana"/>
              </a:rPr>
              <a:t>a</a:t>
            </a:r>
            <a:r>
              <a:rPr sz="2400" b="0" spc="-10" dirty="0">
                <a:latin typeface="Verdana"/>
                <a:cs typeface="Verdana"/>
              </a:rPr>
              <a:t>t</a:t>
            </a:r>
            <a:r>
              <a:rPr sz="2400" b="0" dirty="0">
                <a:latin typeface="Verdana"/>
                <a:cs typeface="Verdana"/>
              </a:rPr>
              <a:t>ure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850658"/>
            <a:ext cx="7319253" cy="411708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30</a:t>
            </a:fld>
            <a:endParaRPr spc="3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1" y="154046"/>
            <a:ext cx="3400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5" dirty="0">
                <a:latin typeface="Verdana"/>
                <a:cs typeface="Verdana"/>
              </a:rPr>
              <a:t>U</a:t>
            </a:r>
            <a:r>
              <a:rPr sz="2400" b="0" spc="20" dirty="0">
                <a:latin typeface="Verdana"/>
                <a:cs typeface="Verdana"/>
              </a:rPr>
              <a:t>s</a:t>
            </a:r>
            <a:r>
              <a:rPr sz="2400" b="0" spc="-40" dirty="0">
                <a:latin typeface="Verdana"/>
                <a:cs typeface="Verdana"/>
              </a:rPr>
              <a:t>er</a:t>
            </a:r>
            <a:r>
              <a:rPr sz="2400" b="0" spc="10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75" dirty="0">
                <a:latin typeface="Verdana"/>
                <a:cs typeface="Verdana"/>
              </a:rPr>
              <a:t>LogOut</a:t>
            </a:r>
            <a:r>
              <a:rPr sz="2400" b="0" dirty="0">
                <a:latin typeface="Times New Roman"/>
                <a:cs typeface="Times New Roman"/>
              </a:rPr>
              <a:t> </a:t>
            </a:r>
            <a:r>
              <a:rPr sz="2400" b="0" spc="15" dirty="0">
                <a:latin typeface="Verdana"/>
                <a:cs typeface="Verdana"/>
              </a:rPr>
              <a:t>Featur</a:t>
            </a:r>
            <a:r>
              <a:rPr sz="2400" b="0" dirty="0">
                <a:latin typeface="Verdana"/>
                <a:cs typeface="Verdana"/>
              </a:rPr>
              <a:t>e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0350" y="1669264"/>
            <a:ext cx="2227835" cy="237578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13511" y="1053207"/>
            <a:ext cx="4617085" cy="243586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35915" indent="-323850">
              <a:lnSpc>
                <a:spcPct val="100000"/>
              </a:lnSpc>
              <a:spcBef>
                <a:spcPts val="375"/>
              </a:spcBef>
              <a:buFont typeface="MS Gothic"/>
              <a:buChar char="❖"/>
              <a:tabLst>
                <a:tab pos="336550" algn="l"/>
              </a:tabLst>
            </a:pP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LogOut</a:t>
            </a:r>
            <a:r>
              <a:rPr sz="1500" spc="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page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following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gin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Admin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Login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280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Other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details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same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80" dirty="0">
                <a:solidFill>
                  <a:srgbClr val="FFFFFF"/>
                </a:solidFill>
                <a:latin typeface="Tahoma"/>
                <a:cs typeface="Tahoma"/>
              </a:rPr>
              <a:t>home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page</a:t>
            </a:r>
            <a:endParaRPr sz="15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MS Gothic"/>
              <a:buChar char="➢"/>
            </a:pPr>
            <a:endParaRPr sz="18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MS Gothic"/>
              <a:buChar char="➢"/>
            </a:pPr>
            <a:endParaRPr sz="2100">
              <a:latin typeface="Tahoma"/>
              <a:cs typeface="Tahoma"/>
            </a:endParaRPr>
          </a:p>
          <a:p>
            <a:pPr marL="335915" indent="-323850">
              <a:lnSpc>
                <a:spcPct val="100000"/>
              </a:lnSpc>
              <a:buFont typeface="MS Gothic"/>
              <a:buChar char="❖"/>
              <a:tabLst>
                <a:tab pos="336550" algn="l"/>
              </a:tabLst>
            </a:pP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Validations:</a:t>
            </a:r>
            <a:endParaRPr sz="1500">
              <a:latin typeface="Tahoma"/>
              <a:cs typeface="Tahoma"/>
            </a:endParaRPr>
          </a:p>
          <a:p>
            <a:pPr marL="793115" marR="26034" lvl="1" indent="-323215">
              <a:lnSpc>
                <a:spcPts val="2080"/>
              </a:lnSpc>
              <a:spcBef>
                <a:spcPts val="85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1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27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age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8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spc="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500" spc="75" dirty="0">
                <a:solidFill>
                  <a:srgbClr val="FFFFFF"/>
                </a:solidFill>
                <a:latin typeface="Tahoma"/>
                <a:cs typeface="Tahoma"/>
              </a:rPr>
              <a:t>ye</a:t>
            </a:r>
            <a:r>
              <a:rPr sz="1500" spc="1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180" dirty="0">
                <a:solidFill>
                  <a:srgbClr val="FFFFFF"/>
                </a:solidFill>
                <a:latin typeface="Tahoma"/>
                <a:cs typeface="Tahoma"/>
              </a:rPr>
              <a:t>ng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that </a:t>
            </a:r>
            <a:r>
              <a:rPr sz="15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LogOut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successful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31</a:t>
            </a:fld>
            <a:endParaRPr spc="3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1" y="154046"/>
            <a:ext cx="3400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5" dirty="0">
                <a:latin typeface="Verdana"/>
                <a:cs typeface="Verdana"/>
              </a:rPr>
              <a:t>U</a:t>
            </a:r>
            <a:r>
              <a:rPr sz="2400" b="0" spc="20" dirty="0">
                <a:latin typeface="Verdana"/>
                <a:cs typeface="Verdana"/>
              </a:rPr>
              <a:t>s</a:t>
            </a:r>
            <a:r>
              <a:rPr sz="2400" b="0" spc="-40" dirty="0">
                <a:latin typeface="Verdana"/>
                <a:cs typeface="Verdana"/>
              </a:rPr>
              <a:t>er</a:t>
            </a:r>
            <a:r>
              <a:rPr sz="2400" b="0" spc="10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75" dirty="0">
                <a:latin typeface="Verdana"/>
                <a:cs typeface="Verdana"/>
              </a:rPr>
              <a:t>LogOut</a:t>
            </a:r>
            <a:r>
              <a:rPr sz="2400" b="0" dirty="0">
                <a:latin typeface="Times New Roman"/>
                <a:cs typeface="Times New Roman"/>
              </a:rPr>
              <a:t> </a:t>
            </a:r>
            <a:r>
              <a:rPr sz="2400" b="0" spc="15" dirty="0">
                <a:latin typeface="Verdana"/>
                <a:cs typeface="Verdana"/>
              </a:rPr>
              <a:t>Featur</a:t>
            </a:r>
            <a:r>
              <a:rPr sz="2400" b="0" dirty="0">
                <a:latin typeface="Verdana"/>
                <a:cs typeface="Verdana"/>
              </a:rPr>
              <a:t>e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926802"/>
            <a:ext cx="7351897" cy="41354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32</a:t>
            </a:fld>
            <a:endParaRPr spc="3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Admin</a:t>
            </a:r>
            <a:r>
              <a:rPr b="0" spc="95" dirty="0">
                <a:latin typeface="Times New Roman"/>
                <a:cs typeface="Times New Roman"/>
              </a:rPr>
              <a:t> </a:t>
            </a:r>
            <a:r>
              <a:rPr spc="-130" dirty="0"/>
              <a:t>R</a:t>
            </a:r>
            <a:r>
              <a:rPr spc="-110" dirty="0"/>
              <a:t>o</a:t>
            </a:r>
            <a:r>
              <a:rPr spc="-114" dirty="0"/>
              <a:t>le</a:t>
            </a:r>
            <a:r>
              <a:rPr b="0" spc="75" dirty="0">
                <a:latin typeface="Times New Roman"/>
                <a:cs typeface="Times New Roman"/>
              </a:rPr>
              <a:t> </a:t>
            </a:r>
            <a:r>
              <a:rPr spc="-80" dirty="0"/>
              <a:t>and</a:t>
            </a:r>
            <a:r>
              <a:rPr b="0" spc="95" dirty="0">
                <a:latin typeface="Times New Roman"/>
                <a:cs typeface="Times New Roman"/>
              </a:rPr>
              <a:t> </a:t>
            </a:r>
            <a:r>
              <a:rPr spc="-70" dirty="0"/>
              <a:t>F</a:t>
            </a:r>
            <a:r>
              <a:rPr spc="-65" dirty="0"/>
              <a:t>e</a:t>
            </a:r>
            <a:r>
              <a:rPr spc="-130" dirty="0"/>
              <a:t>atures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3122" y="2568766"/>
            <a:ext cx="2019680" cy="201968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33</a:t>
            </a:fld>
            <a:endParaRPr spc="3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1" y="154046"/>
            <a:ext cx="3901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Verdana"/>
                <a:cs typeface="Verdana"/>
              </a:rPr>
              <a:t>Admin/S</a:t>
            </a:r>
            <a:r>
              <a:rPr sz="2400" b="0" dirty="0">
                <a:latin typeface="Verdana"/>
                <a:cs typeface="Verdana"/>
              </a:rPr>
              <a:t>t</a:t>
            </a:r>
            <a:r>
              <a:rPr sz="2400" b="0" spc="-65" dirty="0">
                <a:latin typeface="Verdana"/>
                <a:cs typeface="Verdana"/>
              </a:rPr>
              <a:t>a</a:t>
            </a:r>
            <a:r>
              <a:rPr sz="2400" b="0" spc="-35" dirty="0">
                <a:latin typeface="Verdana"/>
                <a:cs typeface="Verdana"/>
              </a:rPr>
              <a:t>f</a:t>
            </a:r>
            <a:r>
              <a:rPr sz="2400" b="0" spc="-60" dirty="0">
                <a:latin typeface="Verdana"/>
                <a:cs typeface="Verdana"/>
              </a:rPr>
              <a:t>f</a:t>
            </a:r>
            <a:r>
              <a:rPr sz="2400" b="0" spc="-20" dirty="0">
                <a:latin typeface="Times New Roman"/>
                <a:cs typeface="Times New Roman"/>
              </a:rPr>
              <a:t> </a:t>
            </a:r>
            <a:r>
              <a:rPr sz="2400" b="0" spc="45" dirty="0">
                <a:latin typeface="Verdana"/>
                <a:cs typeface="Verdana"/>
              </a:rPr>
              <a:t>SignUp</a:t>
            </a:r>
            <a:r>
              <a:rPr sz="2400" b="0" dirty="0">
                <a:latin typeface="Times New Roman"/>
                <a:cs typeface="Times New Roman"/>
              </a:rPr>
              <a:t> </a:t>
            </a:r>
            <a:r>
              <a:rPr sz="2400" b="0" spc="90" dirty="0">
                <a:latin typeface="Verdana"/>
                <a:cs typeface="Verdana"/>
              </a:rPr>
              <a:t>Page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5900" y="1068476"/>
            <a:ext cx="3429000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61898" y="1118739"/>
            <a:ext cx="3561715" cy="370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280" marR="5080" indent="-323215">
              <a:lnSpc>
                <a:spcPct val="115300"/>
              </a:lnSpc>
              <a:spcBef>
                <a:spcPts val="100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Admin/Staff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Sign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90" dirty="0">
                <a:solidFill>
                  <a:srgbClr val="FFFFFF"/>
                </a:solidFill>
                <a:latin typeface="Tahoma"/>
                <a:cs typeface="Tahoma"/>
              </a:rPr>
              <a:t>Up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page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500" spc="-4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following</a:t>
            </a:r>
            <a:r>
              <a:rPr sz="15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UserName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Password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nfirm</a:t>
            </a: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2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sw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ord</a:t>
            </a:r>
            <a:endParaRPr sz="15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275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Validations:</a:t>
            </a:r>
            <a:endParaRPr sz="1500">
              <a:latin typeface="Tahoma"/>
              <a:cs typeface="Tahoma"/>
            </a:endParaRPr>
          </a:p>
          <a:p>
            <a:pPr marL="792480" marR="91440" lvl="1" indent="-323215">
              <a:lnSpc>
                <a:spcPts val="2080"/>
              </a:lnSpc>
              <a:spcBef>
                <a:spcPts val="10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rname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Va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idat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-30" dirty="0">
                <a:solidFill>
                  <a:srgbClr val="FFFFFF"/>
                </a:solidFill>
                <a:latin typeface="Tahoma"/>
                <a:cs typeface="Tahoma"/>
              </a:rPr>
              <a:t>n:</a:t>
            </a:r>
            <a:r>
              <a:rPr sz="15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heck </a:t>
            </a:r>
            <a:r>
              <a:rPr sz="15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existing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username</a:t>
            </a:r>
            <a:endParaRPr sz="1500">
              <a:latin typeface="Tahoma"/>
              <a:cs typeface="Tahoma"/>
            </a:endParaRPr>
          </a:p>
          <a:p>
            <a:pPr marL="792480">
              <a:lnSpc>
                <a:spcPct val="100000"/>
              </a:lnSpc>
              <a:spcBef>
                <a:spcPts val="150"/>
              </a:spcBef>
            </a:pPr>
            <a:r>
              <a:rPr sz="1500" spc="155" dirty="0">
                <a:solidFill>
                  <a:srgbClr val="FFFFFF"/>
                </a:solidFill>
                <a:latin typeface="Tahoma"/>
                <a:cs typeface="Tahoma"/>
              </a:rPr>
              <a:t>when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staff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75" dirty="0">
                <a:solidFill>
                  <a:srgbClr val="FFFFFF"/>
                </a:solidFill>
                <a:latin typeface="Tahoma"/>
                <a:cs typeface="Tahoma"/>
              </a:rPr>
              <a:t>created.</a:t>
            </a:r>
            <a:endParaRPr sz="1500">
              <a:latin typeface="Tahoma"/>
              <a:cs typeface="Tahoma"/>
            </a:endParaRPr>
          </a:p>
          <a:p>
            <a:pPr marL="792480" marR="76200" lvl="1" indent="-323215">
              <a:lnSpc>
                <a:spcPct val="114999"/>
              </a:lnSpc>
              <a:spcBef>
                <a:spcPts val="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2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sw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ord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15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onfirm </a:t>
            </a:r>
            <a:r>
              <a:rPr sz="15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75" dirty="0">
                <a:solidFill>
                  <a:srgbClr val="FFFFFF"/>
                </a:solidFill>
                <a:latin typeface="Tahoma"/>
                <a:cs typeface="Tahoma"/>
              </a:rPr>
              <a:t>Password: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Checks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give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sw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ord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onfirm </a:t>
            </a:r>
            <a:r>
              <a:rPr sz="15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assw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ord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mat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55" dirty="0">
                <a:solidFill>
                  <a:srgbClr val="FFFFFF"/>
                </a:solidFill>
                <a:latin typeface="Tahoma"/>
                <a:cs typeface="Tahoma"/>
              </a:rPr>
              <a:t>when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ew </a:t>
            </a:r>
            <a:r>
              <a:rPr sz="15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75" dirty="0">
                <a:solidFill>
                  <a:srgbClr val="FFFFFF"/>
                </a:solidFill>
                <a:latin typeface="Tahoma"/>
                <a:cs typeface="Tahoma"/>
              </a:rPr>
              <a:t>created.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34</a:t>
            </a:fld>
            <a:endParaRPr spc="3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1" y="154046"/>
            <a:ext cx="3901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Verdana"/>
                <a:cs typeface="Verdana"/>
              </a:rPr>
              <a:t>Admin/S</a:t>
            </a:r>
            <a:r>
              <a:rPr sz="2400" b="0" dirty="0">
                <a:latin typeface="Verdana"/>
                <a:cs typeface="Verdana"/>
              </a:rPr>
              <a:t>t</a:t>
            </a:r>
            <a:r>
              <a:rPr sz="2400" b="0" spc="-65" dirty="0">
                <a:latin typeface="Verdana"/>
                <a:cs typeface="Verdana"/>
              </a:rPr>
              <a:t>a</a:t>
            </a:r>
            <a:r>
              <a:rPr sz="2400" b="0" spc="-35" dirty="0">
                <a:latin typeface="Verdana"/>
                <a:cs typeface="Verdana"/>
              </a:rPr>
              <a:t>f</a:t>
            </a:r>
            <a:r>
              <a:rPr sz="2400" b="0" spc="-60" dirty="0">
                <a:latin typeface="Verdana"/>
                <a:cs typeface="Verdana"/>
              </a:rPr>
              <a:t>f</a:t>
            </a:r>
            <a:r>
              <a:rPr sz="2400" b="0" spc="-20" dirty="0">
                <a:latin typeface="Times New Roman"/>
                <a:cs typeface="Times New Roman"/>
              </a:rPr>
              <a:t> </a:t>
            </a:r>
            <a:r>
              <a:rPr sz="2400" b="0" spc="45" dirty="0">
                <a:latin typeface="Verdana"/>
                <a:cs typeface="Verdana"/>
              </a:rPr>
              <a:t>SignUp</a:t>
            </a:r>
            <a:r>
              <a:rPr sz="2400" b="0" dirty="0">
                <a:latin typeface="Times New Roman"/>
                <a:cs typeface="Times New Roman"/>
              </a:rPr>
              <a:t> </a:t>
            </a:r>
            <a:r>
              <a:rPr sz="2400" b="0" spc="90" dirty="0">
                <a:latin typeface="Verdana"/>
                <a:cs typeface="Verdana"/>
              </a:rPr>
              <a:t>Page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7211" y="1003094"/>
            <a:ext cx="6970257" cy="39207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35</a:t>
            </a:fld>
            <a:endParaRPr spc="3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1" y="154046"/>
            <a:ext cx="3634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Verdana"/>
                <a:cs typeface="Verdana"/>
              </a:rPr>
              <a:t>Admin/S</a:t>
            </a:r>
            <a:r>
              <a:rPr sz="2400" b="0" dirty="0">
                <a:latin typeface="Verdana"/>
                <a:cs typeface="Verdana"/>
              </a:rPr>
              <a:t>t</a:t>
            </a:r>
            <a:r>
              <a:rPr sz="2400" b="0" spc="-65" dirty="0">
                <a:latin typeface="Verdana"/>
                <a:cs typeface="Verdana"/>
              </a:rPr>
              <a:t>a</a:t>
            </a:r>
            <a:r>
              <a:rPr sz="2400" b="0" spc="-35" dirty="0">
                <a:latin typeface="Verdana"/>
                <a:cs typeface="Verdana"/>
              </a:rPr>
              <a:t>f</a:t>
            </a:r>
            <a:r>
              <a:rPr sz="2400" b="0" spc="-60" dirty="0">
                <a:latin typeface="Verdana"/>
                <a:cs typeface="Verdana"/>
              </a:rPr>
              <a:t>f</a:t>
            </a:r>
            <a:r>
              <a:rPr sz="2400" b="0" spc="-20" dirty="0">
                <a:latin typeface="Times New Roman"/>
                <a:cs typeface="Times New Roman"/>
              </a:rPr>
              <a:t> </a:t>
            </a:r>
            <a:r>
              <a:rPr sz="2400" b="0" spc="60" dirty="0">
                <a:latin typeface="Verdana"/>
                <a:cs typeface="Verdana"/>
              </a:rPr>
              <a:t>Login</a:t>
            </a:r>
            <a:r>
              <a:rPr sz="2400" b="0" spc="-5" dirty="0">
                <a:latin typeface="Times New Roman"/>
                <a:cs typeface="Times New Roman"/>
              </a:rPr>
              <a:t> </a:t>
            </a:r>
            <a:r>
              <a:rPr sz="2400" b="0" spc="90" dirty="0">
                <a:latin typeface="Verdana"/>
                <a:cs typeface="Verdana"/>
              </a:rPr>
              <a:t>Page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5101" y="1831238"/>
            <a:ext cx="3436223" cy="28662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79602" y="1001091"/>
            <a:ext cx="3615690" cy="10788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375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Login</a:t>
            </a:r>
            <a:r>
              <a:rPr sz="1500" spc="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page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following</a:t>
            </a:r>
            <a:endParaRPr sz="1500">
              <a:latin typeface="Tahoma"/>
              <a:cs typeface="Tahoma"/>
            </a:endParaRPr>
          </a:p>
          <a:p>
            <a:pPr marL="335280">
              <a:lnSpc>
                <a:spcPct val="100000"/>
              </a:lnSpc>
              <a:spcBef>
                <a:spcPts val="280"/>
              </a:spcBef>
            </a:pP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6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UserName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8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Password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9602" y="2623190"/>
            <a:ext cx="3414395" cy="23914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365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Validations: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6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Username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Password</a:t>
            </a:r>
            <a:endParaRPr sz="1500">
              <a:latin typeface="Tahoma"/>
              <a:cs typeface="Tahoma"/>
            </a:endParaRPr>
          </a:p>
          <a:p>
            <a:pPr marL="792480" marR="5080">
              <a:lnSpc>
                <a:spcPct val="114999"/>
              </a:lnSpc>
              <a:spcBef>
                <a:spcPts val="10"/>
              </a:spcBef>
            </a:pP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Va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idat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-30" dirty="0">
                <a:solidFill>
                  <a:srgbClr val="FFFFFF"/>
                </a:solidFill>
                <a:latin typeface="Tahoma"/>
                <a:cs typeface="Tahoma"/>
              </a:rPr>
              <a:t>n:</a:t>
            </a:r>
            <a:r>
              <a:rPr sz="15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heck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fo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5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input 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staff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name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sw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ord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500" spc="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40" dirty="0">
                <a:solidFill>
                  <a:srgbClr val="FFFFFF"/>
                </a:solidFill>
                <a:latin typeface="Tahoma"/>
                <a:cs typeface="Tahoma"/>
              </a:rPr>
              <a:t>xi</a:t>
            </a: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ing </a:t>
            </a:r>
            <a:r>
              <a:rPr sz="15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500" spc="35" dirty="0">
                <a:solidFill>
                  <a:srgbClr val="FFFFFF"/>
                </a:solidFill>
                <a:latin typeface="Tahoma"/>
                <a:cs typeface="Tahoma"/>
              </a:rPr>
              <a:t>aff</a:t>
            </a: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name</a:t>
            </a:r>
            <a:r>
              <a:rPr sz="15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sw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ord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15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database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allows/denies </a:t>
            </a:r>
            <a:r>
              <a:rPr sz="1500" spc="-4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admin/staff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login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accordingly.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72265" y="4770829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25" dirty="0">
                <a:solidFill>
                  <a:srgbClr val="FFFFFF"/>
                </a:solidFill>
                <a:latin typeface="Tahoma"/>
                <a:cs typeface="Tahoma"/>
              </a:rPr>
              <a:t>36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1" y="154046"/>
            <a:ext cx="3634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Verdana"/>
                <a:cs typeface="Verdana"/>
              </a:rPr>
              <a:t>Admin/S</a:t>
            </a:r>
            <a:r>
              <a:rPr sz="2400" b="0" dirty="0">
                <a:latin typeface="Verdana"/>
                <a:cs typeface="Verdana"/>
              </a:rPr>
              <a:t>t</a:t>
            </a:r>
            <a:r>
              <a:rPr sz="2400" b="0" spc="-65" dirty="0">
                <a:latin typeface="Verdana"/>
                <a:cs typeface="Verdana"/>
              </a:rPr>
              <a:t>a</a:t>
            </a:r>
            <a:r>
              <a:rPr sz="2400" b="0" spc="-35" dirty="0">
                <a:latin typeface="Verdana"/>
                <a:cs typeface="Verdana"/>
              </a:rPr>
              <a:t>f</a:t>
            </a:r>
            <a:r>
              <a:rPr sz="2400" b="0" spc="-60" dirty="0">
                <a:latin typeface="Verdana"/>
                <a:cs typeface="Verdana"/>
              </a:rPr>
              <a:t>f</a:t>
            </a:r>
            <a:r>
              <a:rPr sz="2400" b="0" spc="-20" dirty="0">
                <a:latin typeface="Times New Roman"/>
                <a:cs typeface="Times New Roman"/>
              </a:rPr>
              <a:t> </a:t>
            </a:r>
            <a:r>
              <a:rPr sz="2400" b="0" spc="60" dirty="0">
                <a:latin typeface="Verdana"/>
                <a:cs typeface="Verdana"/>
              </a:rPr>
              <a:t>Login</a:t>
            </a:r>
            <a:r>
              <a:rPr sz="2400" b="0" spc="-5" dirty="0">
                <a:latin typeface="Times New Roman"/>
                <a:cs typeface="Times New Roman"/>
              </a:rPr>
              <a:t> </a:t>
            </a:r>
            <a:r>
              <a:rPr sz="2400" b="0" spc="90" dirty="0">
                <a:latin typeface="Verdana"/>
                <a:cs typeface="Verdana"/>
              </a:rPr>
              <a:t>Page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7605" y="1003094"/>
            <a:ext cx="6989307" cy="393140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37</a:t>
            </a:fld>
            <a:endParaRPr spc="3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914" y="199132"/>
            <a:ext cx="72891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0" spc="80" dirty="0">
                <a:latin typeface="Verdana"/>
                <a:cs typeface="Verdana"/>
              </a:rPr>
              <a:t>Admin</a:t>
            </a:r>
            <a:r>
              <a:rPr sz="2200" b="0" spc="-204" dirty="0">
                <a:latin typeface="Verdana"/>
                <a:cs typeface="Verdana"/>
              </a:rPr>
              <a:t> </a:t>
            </a:r>
            <a:r>
              <a:rPr sz="2200" b="0" dirty="0">
                <a:latin typeface="Verdana"/>
                <a:cs typeface="Verdana"/>
              </a:rPr>
              <a:t>Dashboard-</a:t>
            </a:r>
            <a:r>
              <a:rPr sz="2200" b="0" spc="-185" dirty="0">
                <a:latin typeface="Verdana"/>
                <a:cs typeface="Verdana"/>
              </a:rPr>
              <a:t> </a:t>
            </a:r>
            <a:r>
              <a:rPr sz="2200" b="0" spc="-10" dirty="0">
                <a:latin typeface="Verdana"/>
                <a:cs typeface="Verdana"/>
              </a:rPr>
              <a:t>All</a:t>
            </a:r>
            <a:r>
              <a:rPr sz="2200" b="0" spc="-204" dirty="0">
                <a:latin typeface="Verdana"/>
                <a:cs typeface="Verdana"/>
              </a:rPr>
              <a:t> </a:t>
            </a:r>
            <a:r>
              <a:rPr sz="2200" b="0" spc="50" dirty="0">
                <a:latin typeface="Verdana"/>
                <a:cs typeface="Verdana"/>
              </a:rPr>
              <a:t>Booking</a:t>
            </a:r>
            <a:r>
              <a:rPr sz="2200" b="0" spc="-210" dirty="0">
                <a:latin typeface="Verdana"/>
                <a:cs typeface="Verdana"/>
              </a:rPr>
              <a:t> </a:t>
            </a:r>
            <a:r>
              <a:rPr sz="2200" b="0" spc="-55" dirty="0">
                <a:latin typeface="Verdana"/>
                <a:cs typeface="Verdana"/>
              </a:rPr>
              <a:t>Stats/Details</a:t>
            </a:r>
            <a:r>
              <a:rPr sz="2200" b="0" spc="-200" dirty="0">
                <a:latin typeface="Verdana"/>
                <a:cs typeface="Verdana"/>
              </a:rPr>
              <a:t> </a:t>
            </a:r>
            <a:r>
              <a:rPr sz="2200" b="0" spc="10" dirty="0">
                <a:latin typeface="Verdana"/>
                <a:cs typeface="Verdana"/>
              </a:rPr>
              <a:t>Feature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38</a:t>
            </a:fld>
            <a:endParaRPr spc="3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350645" indent="-323215">
              <a:lnSpc>
                <a:spcPct val="100000"/>
              </a:lnSpc>
              <a:spcBef>
                <a:spcPts val="375"/>
              </a:spcBef>
              <a:buFont typeface="MS Gothic"/>
              <a:buChar char="❖"/>
              <a:tabLst>
                <a:tab pos="1351280" algn="l"/>
              </a:tabLst>
            </a:pPr>
            <a:r>
              <a:rPr spc="175" dirty="0"/>
              <a:t>Admin</a:t>
            </a:r>
            <a:r>
              <a:rPr spc="-80" dirty="0"/>
              <a:t> </a:t>
            </a:r>
            <a:r>
              <a:rPr spc="120" dirty="0"/>
              <a:t>dashboard</a:t>
            </a:r>
            <a:r>
              <a:rPr spc="-90" dirty="0"/>
              <a:t> </a:t>
            </a:r>
            <a:r>
              <a:rPr spc="100" dirty="0"/>
              <a:t>has</a:t>
            </a:r>
            <a:r>
              <a:rPr spc="-80" dirty="0"/>
              <a:t> </a:t>
            </a:r>
            <a:r>
              <a:rPr spc="120" dirty="0"/>
              <a:t>the</a:t>
            </a:r>
            <a:r>
              <a:rPr spc="-75" dirty="0"/>
              <a:t> </a:t>
            </a:r>
            <a:r>
              <a:rPr spc="100" dirty="0"/>
              <a:t>following</a:t>
            </a:r>
            <a:r>
              <a:rPr spc="-110" dirty="0"/>
              <a:t> </a:t>
            </a:r>
            <a:r>
              <a:rPr spc="80" dirty="0"/>
              <a:t>features</a:t>
            </a:r>
          </a:p>
          <a:p>
            <a:pPr marL="1808480" marR="5080" lvl="1" indent="-323850">
              <a:lnSpc>
                <a:spcPct val="114700"/>
              </a:lnSpc>
              <a:spcBef>
                <a:spcPts val="10"/>
              </a:spcBef>
              <a:buFont typeface="MS Gothic"/>
              <a:buChar char="➢"/>
              <a:tabLst>
                <a:tab pos="1809114" algn="l"/>
              </a:tabLst>
            </a:pP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Room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5" dirty="0">
                <a:solidFill>
                  <a:srgbClr val="FFFFFF"/>
                </a:solidFill>
                <a:latin typeface="Tahoma"/>
                <a:cs typeface="Tahoma"/>
              </a:rPr>
              <a:t>Stats: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55" dirty="0">
                <a:solidFill>
                  <a:srgbClr val="FFFFFF"/>
                </a:solidFill>
                <a:latin typeface="Tahoma"/>
                <a:cs typeface="Tahoma"/>
              </a:rPr>
              <a:t>room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stats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displays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count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total,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Tahoma"/>
                <a:cs typeface="Tahoma"/>
              </a:rPr>
              <a:t>available,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not </a:t>
            </a:r>
            <a:r>
              <a:rPr sz="1500" spc="-4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available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rooms</a:t>
            </a:r>
            <a:endParaRPr sz="1500">
              <a:latin typeface="Tahoma"/>
              <a:cs typeface="Tahoma"/>
            </a:endParaRPr>
          </a:p>
          <a:p>
            <a:pPr marL="1808480" lvl="1" indent="-323850">
              <a:lnSpc>
                <a:spcPct val="100000"/>
              </a:lnSpc>
              <a:spcBef>
                <a:spcPts val="280"/>
              </a:spcBef>
              <a:buFont typeface="MS Gothic"/>
              <a:buChar char="➢"/>
              <a:tabLst>
                <a:tab pos="1809114" algn="l"/>
              </a:tabLst>
            </a:pP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Room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Details: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Two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main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functions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performed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i.e..,</a:t>
            </a:r>
            <a:endParaRPr sz="1500">
              <a:latin typeface="Tahoma"/>
              <a:cs typeface="Tahoma"/>
            </a:endParaRPr>
          </a:p>
          <a:p>
            <a:pPr marL="1808480" marR="4731385">
              <a:lnSpc>
                <a:spcPts val="3279"/>
              </a:lnSpc>
              <a:spcBef>
                <a:spcPts val="340"/>
              </a:spcBef>
            </a:pPr>
            <a:r>
              <a:rPr spc="170" dirty="0"/>
              <a:t>Add </a:t>
            </a:r>
            <a:r>
              <a:rPr spc="150" dirty="0"/>
              <a:t>new room </a:t>
            </a:r>
            <a:r>
              <a:rPr spc="155" dirty="0"/>
              <a:t> </a:t>
            </a:r>
            <a:r>
              <a:rPr spc="170" dirty="0"/>
              <a:t>Add</a:t>
            </a:r>
            <a:r>
              <a:rPr spc="-100" dirty="0"/>
              <a:t> </a:t>
            </a:r>
            <a:r>
              <a:rPr spc="150" dirty="0"/>
              <a:t>new</a:t>
            </a:r>
            <a:r>
              <a:rPr spc="-105" dirty="0"/>
              <a:t> </a:t>
            </a:r>
            <a:r>
              <a:rPr spc="100" dirty="0"/>
              <a:t>location</a:t>
            </a:r>
          </a:p>
          <a:p>
            <a:pPr marL="2722880">
              <a:lnSpc>
                <a:spcPct val="100000"/>
              </a:lnSpc>
              <a:spcBef>
                <a:spcPts val="1105"/>
              </a:spcBef>
            </a:pPr>
            <a:r>
              <a:rPr spc="120" dirty="0"/>
              <a:t>Other</a:t>
            </a:r>
            <a:r>
              <a:rPr spc="-80" dirty="0"/>
              <a:t> </a:t>
            </a:r>
            <a:r>
              <a:rPr spc="85" dirty="0"/>
              <a:t>details</a:t>
            </a:r>
            <a:r>
              <a:rPr spc="-100" dirty="0"/>
              <a:t> </a:t>
            </a:r>
            <a:r>
              <a:rPr spc="114" dirty="0"/>
              <a:t>regarding</a:t>
            </a:r>
            <a:r>
              <a:rPr spc="-75" dirty="0"/>
              <a:t> </a:t>
            </a:r>
            <a:r>
              <a:rPr spc="155" dirty="0"/>
              <a:t>room</a:t>
            </a:r>
            <a:r>
              <a:rPr spc="-95" dirty="0"/>
              <a:t> </a:t>
            </a:r>
            <a:r>
              <a:rPr spc="100" dirty="0"/>
              <a:t>has</a:t>
            </a:r>
            <a:r>
              <a:rPr spc="-80" dirty="0"/>
              <a:t> </a:t>
            </a:r>
            <a:r>
              <a:rPr spc="140" dirty="0"/>
              <a:t>been</a:t>
            </a:r>
            <a:r>
              <a:rPr spc="-75" dirty="0"/>
              <a:t> </a:t>
            </a:r>
            <a:r>
              <a:rPr spc="75" dirty="0"/>
              <a:t>displayed.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914" y="199132"/>
            <a:ext cx="72891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0" spc="80" dirty="0">
                <a:latin typeface="Verdana"/>
                <a:cs typeface="Verdana"/>
              </a:rPr>
              <a:t>Admin</a:t>
            </a:r>
            <a:r>
              <a:rPr sz="2200" b="0" spc="-204" dirty="0">
                <a:latin typeface="Verdana"/>
                <a:cs typeface="Verdana"/>
              </a:rPr>
              <a:t> </a:t>
            </a:r>
            <a:r>
              <a:rPr sz="2200" b="0" dirty="0">
                <a:latin typeface="Verdana"/>
                <a:cs typeface="Verdana"/>
              </a:rPr>
              <a:t>Dashboard-</a:t>
            </a:r>
            <a:r>
              <a:rPr sz="2200" b="0" spc="-185" dirty="0">
                <a:latin typeface="Verdana"/>
                <a:cs typeface="Verdana"/>
              </a:rPr>
              <a:t> </a:t>
            </a:r>
            <a:r>
              <a:rPr sz="2200" b="0" spc="-10" dirty="0">
                <a:latin typeface="Verdana"/>
                <a:cs typeface="Verdana"/>
              </a:rPr>
              <a:t>All</a:t>
            </a:r>
            <a:r>
              <a:rPr sz="2200" b="0" spc="-204" dirty="0">
                <a:latin typeface="Verdana"/>
                <a:cs typeface="Verdana"/>
              </a:rPr>
              <a:t> </a:t>
            </a:r>
            <a:r>
              <a:rPr sz="2200" b="0" spc="50" dirty="0">
                <a:latin typeface="Verdana"/>
                <a:cs typeface="Verdana"/>
              </a:rPr>
              <a:t>Booking</a:t>
            </a:r>
            <a:r>
              <a:rPr sz="2200" b="0" spc="-210" dirty="0">
                <a:latin typeface="Verdana"/>
                <a:cs typeface="Verdana"/>
              </a:rPr>
              <a:t> </a:t>
            </a:r>
            <a:r>
              <a:rPr sz="2200" b="0" spc="-55" dirty="0">
                <a:latin typeface="Verdana"/>
                <a:cs typeface="Verdana"/>
              </a:rPr>
              <a:t>Stats/Details</a:t>
            </a:r>
            <a:r>
              <a:rPr sz="2200" b="0" spc="-200" dirty="0">
                <a:latin typeface="Verdana"/>
                <a:cs typeface="Verdana"/>
              </a:rPr>
              <a:t> </a:t>
            </a:r>
            <a:r>
              <a:rPr sz="2200" b="0" spc="10" dirty="0">
                <a:latin typeface="Verdana"/>
                <a:cs typeface="Verdana"/>
              </a:rPr>
              <a:t>Feature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970445"/>
            <a:ext cx="7038837" cy="39593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39</a:t>
            </a:fld>
            <a:endParaRPr spc="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1" y="154046"/>
            <a:ext cx="4888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Verdana"/>
                <a:cs typeface="Verdana"/>
              </a:rPr>
              <a:t>Objective</a:t>
            </a:r>
            <a:r>
              <a:rPr sz="2400" b="0" spc="20" dirty="0">
                <a:latin typeface="Times New Roman"/>
                <a:cs typeface="Times New Roman"/>
              </a:rPr>
              <a:t> </a:t>
            </a:r>
            <a:r>
              <a:rPr sz="2400" b="0" spc="-15" dirty="0">
                <a:latin typeface="Verdana"/>
                <a:cs typeface="Verdana"/>
              </a:rPr>
              <a:t>of</a:t>
            </a:r>
            <a:r>
              <a:rPr sz="2400" b="0" dirty="0">
                <a:latin typeface="Times New Roman"/>
                <a:cs typeface="Times New Roman"/>
              </a:rPr>
              <a:t> </a:t>
            </a:r>
            <a:r>
              <a:rPr sz="2400" b="0" spc="-45" dirty="0">
                <a:latin typeface="Verdana"/>
                <a:cs typeface="Verdana"/>
              </a:rPr>
              <a:t>Reserva</a:t>
            </a:r>
            <a:r>
              <a:rPr sz="2400" b="0" spc="25" dirty="0">
                <a:latin typeface="Verdana"/>
                <a:cs typeface="Verdana"/>
              </a:rPr>
              <a:t>tion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155" dirty="0">
                <a:latin typeface="Verdana"/>
                <a:cs typeface="Verdana"/>
              </a:rPr>
              <a:t>Sy</a:t>
            </a:r>
            <a:r>
              <a:rPr sz="2400" b="0" spc="-125" dirty="0">
                <a:latin typeface="Verdana"/>
                <a:cs typeface="Verdana"/>
              </a:rPr>
              <a:t>s</a:t>
            </a:r>
            <a:r>
              <a:rPr sz="2400" b="0" spc="75" dirty="0">
                <a:latin typeface="Verdana"/>
                <a:cs typeface="Verdana"/>
              </a:rPr>
              <a:t>tem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44550" y="987154"/>
            <a:ext cx="5422265" cy="20624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469900" indent="-323850">
              <a:lnSpc>
                <a:spcPct val="100000"/>
              </a:lnSpc>
              <a:spcBef>
                <a:spcPts val="375"/>
              </a:spcBef>
              <a:buFont typeface="MS Gothic"/>
              <a:buChar char="➢"/>
              <a:tabLst>
                <a:tab pos="470534" algn="l"/>
              </a:tabLst>
            </a:pP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Skip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Queue</a:t>
            </a:r>
            <a:endParaRPr sz="1500">
              <a:latin typeface="Tahoma"/>
              <a:cs typeface="Tahoma"/>
            </a:endParaRPr>
          </a:p>
          <a:p>
            <a:pPr marL="469900" indent="-323850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470534" algn="l"/>
              </a:tabLst>
            </a:pP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Avoid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las</a:t>
            </a: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55" dirty="0">
                <a:solidFill>
                  <a:srgbClr val="FFFFFF"/>
                </a:solidFill>
                <a:latin typeface="Tahoma"/>
                <a:cs typeface="Tahoma"/>
              </a:rPr>
              <a:t>minute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horus</a:t>
            </a:r>
            <a:endParaRPr sz="1500">
              <a:latin typeface="Tahoma"/>
              <a:cs typeface="Tahoma"/>
            </a:endParaRPr>
          </a:p>
          <a:p>
            <a:pPr marL="469900" indent="-323850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470534" algn="l"/>
              </a:tabLst>
            </a:pP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Meet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traveler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expectations</a:t>
            </a:r>
            <a:endParaRPr sz="15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1475"/>
              </a:spcBef>
              <a:buChar char="-"/>
              <a:tabLst>
                <a:tab pos="469900" algn="l"/>
                <a:tab pos="470534" algn="l"/>
              </a:tabLst>
            </a:pP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main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motive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avoid</a:t>
            </a:r>
            <a:r>
              <a:rPr sz="15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long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waiting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queues</a:t>
            </a:r>
            <a:endParaRPr sz="15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1470"/>
              </a:spcBef>
              <a:buChar char="-"/>
              <a:tabLst>
                <a:tab pos="469900" algn="l"/>
                <a:tab pos="470534" algn="l"/>
              </a:tabLst>
            </a:pP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Ensure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Guest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smooth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check</a:t>
            </a:r>
            <a:r>
              <a:rPr sz="15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process</a:t>
            </a:r>
            <a:endParaRPr sz="15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1475"/>
              </a:spcBef>
              <a:buChar char="-"/>
              <a:tabLst>
                <a:tab pos="469900" algn="l"/>
                <a:tab pos="470534" algn="l"/>
              </a:tabLst>
            </a:pPr>
            <a:r>
              <a:rPr sz="1500" spc="3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avoid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running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out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rooms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last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minute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22813" y="814952"/>
            <a:ext cx="3202929" cy="7980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1709" y="3081515"/>
            <a:ext cx="2507108" cy="182270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4</a:t>
            </a:fld>
            <a:endParaRPr spc="3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871" y="154046"/>
            <a:ext cx="4674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0015" algn="l"/>
              </a:tabLst>
            </a:pPr>
            <a:r>
              <a:rPr sz="2400" b="0" spc="90" dirty="0">
                <a:latin typeface="Verdana"/>
                <a:cs typeface="Verdana"/>
              </a:rPr>
              <a:t>Admin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dirty="0">
                <a:latin typeface="Times New Roman"/>
                <a:cs typeface="Times New Roman"/>
              </a:rPr>
              <a:t>	</a:t>
            </a:r>
            <a:r>
              <a:rPr sz="2400" b="0" spc="100" dirty="0">
                <a:latin typeface="Verdana"/>
                <a:cs typeface="Verdana"/>
              </a:rPr>
              <a:t>Add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30" dirty="0">
                <a:latin typeface="Verdana"/>
                <a:cs typeface="Verdana"/>
              </a:rPr>
              <a:t>Loc</a:t>
            </a:r>
            <a:r>
              <a:rPr sz="2400" b="0" spc="40" dirty="0">
                <a:latin typeface="Verdana"/>
                <a:cs typeface="Verdana"/>
              </a:rPr>
              <a:t>a</a:t>
            </a:r>
            <a:r>
              <a:rPr sz="2400" b="0" spc="25" dirty="0">
                <a:latin typeface="Verdana"/>
                <a:cs typeface="Verdana"/>
              </a:rPr>
              <a:t>tion</a:t>
            </a:r>
            <a:r>
              <a:rPr sz="2400" b="0" spc="-5" dirty="0">
                <a:latin typeface="Times New Roman"/>
                <a:cs typeface="Times New Roman"/>
              </a:rPr>
              <a:t> </a:t>
            </a:r>
            <a:r>
              <a:rPr sz="2400" b="0" spc="15" dirty="0">
                <a:latin typeface="Verdana"/>
                <a:cs typeface="Verdana"/>
              </a:rPr>
              <a:t>Featur</a:t>
            </a:r>
            <a:r>
              <a:rPr sz="2400" b="0" dirty="0">
                <a:latin typeface="Verdana"/>
                <a:cs typeface="Verdana"/>
              </a:rPr>
              <a:t>e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1559" y="1668057"/>
            <a:ext cx="3741663" cy="25618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56183" y="1104388"/>
            <a:ext cx="3256279" cy="1604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280" marR="5080" indent="-323215">
              <a:lnSpc>
                <a:spcPct val="115300"/>
              </a:lnSpc>
              <a:spcBef>
                <a:spcPts val="100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Add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Location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Feature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has </a:t>
            </a:r>
            <a:r>
              <a:rPr sz="1500" spc="-4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following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fields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Owner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City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State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Country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40</a:t>
            </a:fld>
            <a:endParaRPr spc="3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871" y="154046"/>
            <a:ext cx="4977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0015" algn="l"/>
              </a:tabLst>
            </a:pPr>
            <a:r>
              <a:rPr sz="2400" b="0" spc="90" dirty="0">
                <a:latin typeface="Verdana"/>
                <a:cs typeface="Verdana"/>
              </a:rPr>
              <a:t>Admin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dirty="0">
                <a:latin typeface="Times New Roman"/>
                <a:cs typeface="Times New Roman"/>
              </a:rPr>
              <a:t>	</a:t>
            </a:r>
            <a:r>
              <a:rPr sz="2400" b="0" spc="100" dirty="0">
                <a:latin typeface="Verdana"/>
                <a:cs typeface="Verdana"/>
              </a:rPr>
              <a:t>Add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30" dirty="0">
                <a:latin typeface="Verdana"/>
                <a:cs typeface="Verdana"/>
              </a:rPr>
              <a:t>Loc</a:t>
            </a:r>
            <a:r>
              <a:rPr sz="2400" b="0" spc="40" dirty="0">
                <a:latin typeface="Verdana"/>
                <a:cs typeface="Verdana"/>
              </a:rPr>
              <a:t>a</a:t>
            </a:r>
            <a:r>
              <a:rPr sz="2400" b="0" spc="25" dirty="0">
                <a:latin typeface="Verdana"/>
                <a:cs typeface="Verdana"/>
              </a:rPr>
              <a:t>tion</a:t>
            </a:r>
            <a:r>
              <a:rPr sz="2400" b="0" spc="-5" dirty="0">
                <a:latin typeface="Times New Roman"/>
                <a:cs typeface="Times New Roman"/>
              </a:rPr>
              <a:t> </a:t>
            </a:r>
            <a:r>
              <a:rPr sz="2400" b="0" spc="15" dirty="0">
                <a:latin typeface="Verdana"/>
                <a:cs typeface="Verdana"/>
              </a:rPr>
              <a:t>Featur</a:t>
            </a:r>
            <a:r>
              <a:rPr sz="2400" b="0" spc="-330" dirty="0">
                <a:latin typeface="Verdana"/>
                <a:cs typeface="Verdana"/>
              </a:rPr>
              <a:t>e(1)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003056"/>
            <a:ext cx="7123541" cy="400699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41</a:t>
            </a:fld>
            <a:endParaRPr spc="3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871" y="154046"/>
            <a:ext cx="4286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0015" algn="l"/>
              </a:tabLst>
            </a:pPr>
            <a:r>
              <a:rPr sz="2400" b="0" spc="90" dirty="0">
                <a:latin typeface="Verdana"/>
                <a:cs typeface="Verdana"/>
              </a:rPr>
              <a:t>Admin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dirty="0">
                <a:latin typeface="Times New Roman"/>
                <a:cs typeface="Times New Roman"/>
              </a:rPr>
              <a:t>	</a:t>
            </a:r>
            <a:r>
              <a:rPr sz="2400" b="0" spc="100" dirty="0">
                <a:latin typeface="Verdana"/>
                <a:cs typeface="Verdana"/>
              </a:rPr>
              <a:t>Add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85" dirty="0">
                <a:latin typeface="Verdana"/>
                <a:cs typeface="Verdana"/>
              </a:rPr>
              <a:t>Room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15" dirty="0">
                <a:latin typeface="Verdana"/>
                <a:cs typeface="Verdana"/>
              </a:rPr>
              <a:t>Featur</a:t>
            </a:r>
            <a:r>
              <a:rPr sz="2400" b="0" dirty="0">
                <a:latin typeface="Verdana"/>
                <a:cs typeface="Verdana"/>
              </a:rPr>
              <a:t>e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2583" y="1842070"/>
            <a:ext cx="4136257" cy="27575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45820" y="1096768"/>
            <a:ext cx="2898140" cy="2130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280" marR="5080" indent="-323215">
              <a:lnSpc>
                <a:spcPct val="115300"/>
              </a:lnSpc>
              <a:spcBef>
                <a:spcPts val="100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spc="1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3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Fe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spc="75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he </a:t>
            </a:r>
            <a:r>
              <a:rPr sz="15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following</a:t>
            </a:r>
            <a:r>
              <a:rPr sz="15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fields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3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Capacity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Price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Size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Status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Location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42</a:t>
            </a:fld>
            <a:endParaRPr spc="3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871" y="154046"/>
            <a:ext cx="4590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0015" algn="l"/>
              </a:tabLst>
            </a:pPr>
            <a:r>
              <a:rPr sz="2400" b="0" spc="90" dirty="0">
                <a:latin typeface="Verdana"/>
                <a:cs typeface="Verdana"/>
              </a:rPr>
              <a:t>Admin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dirty="0">
                <a:latin typeface="Times New Roman"/>
                <a:cs typeface="Times New Roman"/>
              </a:rPr>
              <a:t>	</a:t>
            </a:r>
            <a:r>
              <a:rPr sz="2400" b="0" spc="100" dirty="0">
                <a:latin typeface="Verdana"/>
                <a:cs typeface="Verdana"/>
              </a:rPr>
              <a:t>Add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85" dirty="0">
                <a:latin typeface="Verdana"/>
                <a:cs typeface="Verdana"/>
              </a:rPr>
              <a:t>Room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15" dirty="0">
                <a:latin typeface="Verdana"/>
                <a:cs typeface="Verdana"/>
              </a:rPr>
              <a:t>Featur</a:t>
            </a:r>
            <a:r>
              <a:rPr sz="2400" b="0" spc="-330" dirty="0">
                <a:latin typeface="Verdana"/>
                <a:cs typeface="Verdana"/>
              </a:rPr>
              <a:t>e(1)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003076"/>
            <a:ext cx="6982206" cy="392747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43</a:t>
            </a:fld>
            <a:endParaRPr spc="3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871" y="154046"/>
            <a:ext cx="4654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0015" algn="l"/>
              </a:tabLst>
            </a:pPr>
            <a:r>
              <a:rPr sz="2400" b="0" spc="90" dirty="0">
                <a:latin typeface="Verdana"/>
                <a:cs typeface="Verdana"/>
              </a:rPr>
              <a:t>Admin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dirty="0">
                <a:latin typeface="Times New Roman"/>
                <a:cs typeface="Times New Roman"/>
              </a:rPr>
              <a:t>	</a:t>
            </a:r>
            <a:r>
              <a:rPr sz="2400" b="0" spc="100" dirty="0">
                <a:latin typeface="Verdana"/>
                <a:cs typeface="Verdana"/>
              </a:rPr>
              <a:t>Add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85" dirty="0">
                <a:latin typeface="Verdana"/>
                <a:cs typeface="Verdana"/>
              </a:rPr>
              <a:t>Room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15" dirty="0">
                <a:latin typeface="Verdana"/>
                <a:cs typeface="Verdana"/>
              </a:rPr>
              <a:t>Featur</a:t>
            </a:r>
            <a:r>
              <a:rPr sz="2400" b="0" spc="-204" dirty="0">
                <a:latin typeface="Verdana"/>
                <a:cs typeface="Verdana"/>
              </a:rPr>
              <a:t>e(2)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926886"/>
            <a:ext cx="7199741" cy="404978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44</a:t>
            </a:fld>
            <a:endParaRPr spc="3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871" y="154046"/>
            <a:ext cx="4572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0015" algn="l"/>
              </a:tabLst>
            </a:pPr>
            <a:r>
              <a:rPr sz="2400" b="0" spc="90" dirty="0">
                <a:latin typeface="Verdana"/>
                <a:cs typeface="Verdana"/>
              </a:rPr>
              <a:t>Admin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dirty="0">
                <a:latin typeface="Times New Roman"/>
                <a:cs typeface="Times New Roman"/>
              </a:rPr>
              <a:t>	</a:t>
            </a:r>
            <a:r>
              <a:rPr sz="2400" b="0" spc="45" dirty="0">
                <a:latin typeface="Verdana"/>
                <a:cs typeface="Verdana"/>
              </a:rPr>
              <a:t>Edit</a:t>
            </a:r>
            <a:r>
              <a:rPr sz="2400" b="0" dirty="0">
                <a:latin typeface="Times New Roman"/>
                <a:cs typeface="Times New Roman"/>
              </a:rPr>
              <a:t> </a:t>
            </a:r>
            <a:r>
              <a:rPr sz="2400" b="0" spc="85" dirty="0">
                <a:latin typeface="Verdana"/>
                <a:cs typeface="Verdana"/>
              </a:rPr>
              <a:t>Room</a:t>
            </a:r>
            <a:r>
              <a:rPr sz="2400" b="0" dirty="0">
                <a:latin typeface="Times New Roman"/>
                <a:cs typeface="Times New Roman"/>
              </a:rPr>
              <a:t> </a:t>
            </a:r>
            <a:r>
              <a:rPr sz="2400" b="0" spc="15" dirty="0">
                <a:latin typeface="Verdana"/>
                <a:cs typeface="Verdana"/>
              </a:rPr>
              <a:t>Featur</a:t>
            </a:r>
            <a:r>
              <a:rPr sz="2400" b="0" spc="-330" dirty="0">
                <a:latin typeface="Verdana"/>
                <a:cs typeface="Verdana"/>
              </a:rPr>
              <a:t>e(1)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5893" y="2146554"/>
            <a:ext cx="3073907" cy="15182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47547" y="1109214"/>
            <a:ext cx="3806825" cy="2131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280" marR="5080" indent="-323215">
              <a:lnSpc>
                <a:spcPct val="115300"/>
              </a:lnSpc>
              <a:spcBef>
                <a:spcPts val="100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Edit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Room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Feature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following </a:t>
            </a:r>
            <a:r>
              <a:rPr sz="1500" spc="-4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fields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3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1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spc="3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20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3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Price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Size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70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Status</a:t>
            </a:r>
            <a:endParaRPr sz="1500">
              <a:latin typeface="Tahoma"/>
              <a:cs typeface="Tahoma"/>
            </a:endParaRPr>
          </a:p>
          <a:p>
            <a:pPr marL="792480" lvl="1" indent="-323215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793115" algn="l"/>
              </a:tabLst>
            </a:pP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Location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45</a:t>
            </a:fld>
            <a:endParaRPr spc="3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871" y="154046"/>
            <a:ext cx="4269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0015" algn="l"/>
              </a:tabLst>
            </a:pPr>
            <a:r>
              <a:rPr sz="2400" b="0" spc="90" dirty="0">
                <a:latin typeface="Verdana"/>
                <a:cs typeface="Verdana"/>
              </a:rPr>
              <a:t>Admin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dirty="0">
                <a:latin typeface="Times New Roman"/>
                <a:cs typeface="Times New Roman"/>
              </a:rPr>
              <a:t>	</a:t>
            </a:r>
            <a:r>
              <a:rPr sz="2400" b="0" spc="45" dirty="0">
                <a:latin typeface="Verdana"/>
                <a:cs typeface="Verdana"/>
              </a:rPr>
              <a:t>Edit</a:t>
            </a:r>
            <a:r>
              <a:rPr sz="2400" b="0" dirty="0">
                <a:latin typeface="Times New Roman"/>
                <a:cs typeface="Times New Roman"/>
              </a:rPr>
              <a:t> </a:t>
            </a:r>
            <a:r>
              <a:rPr sz="2400" b="0" spc="85" dirty="0">
                <a:latin typeface="Verdana"/>
                <a:cs typeface="Verdana"/>
              </a:rPr>
              <a:t>Room</a:t>
            </a:r>
            <a:r>
              <a:rPr sz="2400" b="0" dirty="0">
                <a:latin typeface="Times New Roman"/>
                <a:cs typeface="Times New Roman"/>
              </a:rPr>
              <a:t> </a:t>
            </a:r>
            <a:r>
              <a:rPr sz="2400" b="0" spc="15" dirty="0">
                <a:latin typeface="Verdana"/>
                <a:cs typeface="Verdana"/>
              </a:rPr>
              <a:t>Featur</a:t>
            </a:r>
            <a:r>
              <a:rPr sz="2400" b="0" dirty="0">
                <a:latin typeface="Verdana"/>
                <a:cs typeface="Verdana"/>
              </a:rPr>
              <a:t>e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003083"/>
            <a:ext cx="7038837" cy="39593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46</a:t>
            </a:fld>
            <a:endParaRPr spc="3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871" y="154046"/>
            <a:ext cx="4636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0015" algn="l"/>
              </a:tabLst>
            </a:pPr>
            <a:r>
              <a:rPr sz="2400" b="0" spc="90" dirty="0">
                <a:latin typeface="Verdana"/>
                <a:cs typeface="Verdana"/>
              </a:rPr>
              <a:t>Admin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dirty="0">
                <a:latin typeface="Times New Roman"/>
                <a:cs typeface="Times New Roman"/>
              </a:rPr>
              <a:t>	</a:t>
            </a:r>
            <a:r>
              <a:rPr sz="2400" b="0" spc="45" dirty="0">
                <a:latin typeface="Verdana"/>
                <a:cs typeface="Verdana"/>
              </a:rPr>
              <a:t>Edit</a:t>
            </a:r>
            <a:r>
              <a:rPr sz="2400" b="0" dirty="0">
                <a:latin typeface="Times New Roman"/>
                <a:cs typeface="Times New Roman"/>
              </a:rPr>
              <a:t> </a:t>
            </a:r>
            <a:r>
              <a:rPr sz="2400" b="0" spc="85" dirty="0">
                <a:latin typeface="Verdana"/>
                <a:cs typeface="Verdana"/>
              </a:rPr>
              <a:t>Room</a:t>
            </a:r>
            <a:r>
              <a:rPr sz="2400" b="0" dirty="0">
                <a:latin typeface="Times New Roman"/>
                <a:cs typeface="Times New Roman"/>
              </a:rPr>
              <a:t> </a:t>
            </a:r>
            <a:r>
              <a:rPr sz="2400" b="0" spc="15" dirty="0">
                <a:latin typeface="Verdana"/>
                <a:cs typeface="Verdana"/>
              </a:rPr>
              <a:t>Featur</a:t>
            </a:r>
            <a:r>
              <a:rPr sz="2400" b="0" spc="-204" dirty="0">
                <a:latin typeface="Verdana"/>
                <a:cs typeface="Verdana"/>
              </a:rPr>
              <a:t>e(2)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926797"/>
            <a:ext cx="7145274" cy="401930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47</a:t>
            </a:fld>
            <a:endParaRPr spc="3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871" y="154046"/>
            <a:ext cx="3279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0015" algn="l"/>
              </a:tabLst>
            </a:pPr>
            <a:r>
              <a:rPr sz="2400" b="0" spc="90" dirty="0">
                <a:latin typeface="Verdana"/>
                <a:cs typeface="Verdana"/>
              </a:rPr>
              <a:t>Admin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dirty="0">
                <a:latin typeface="Times New Roman"/>
                <a:cs typeface="Times New Roman"/>
              </a:rPr>
              <a:t>	</a:t>
            </a:r>
            <a:r>
              <a:rPr sz="2400" b="0" spc="-5" dirty="0">
                <a:latin typeface="Verdana"/>
                <a:cs typeface="Verdana"/>
              </a:rPr>
              <a:t>All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35" dirty="0">
                <a:latin typeface="Verdana"/>
                <a:cs typeface="Verdana"/>
              </a:rPr>
              <a:t>Bookings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8415" y="1481672"/>
            <a:ext cx="2857500" cy="28575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74979" y="1033502"/>
            <a:ext cx="2814955" cy="29190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35915" indent="-323850">
              <a:lnSpc>
                <a:spcPct val="100000"/>
              </a:lnSpc>
              <a:spcBef>
                <a:spcPts val="375"/>
              </a:spcBef>
              <a:buFont typeface="MS Gothic"/>
              <a:buChar char="❖"/>
              <a:tabLst>
                <a:tab pos="336550" algn="l"/>
              </a:tabLst>
            </a:pP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Show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75" dirty="0">
                <a:solidFill>
                  <a:srgbClr val="FFFFFF"/>
                </a:solidFill>
                <a:latin typeface="Tahoma"/>
                <a:cs typeface="Tahoma"/>
              </a:rPr>
              <a:t>ve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ry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res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rvati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1500">
              <a:latin typeface="Tahoma"/>
              <a:cs typeface="Tahoma"/>
            </a:endParaRPr>
          </a:p>
          <a:p>
            <a:pPr marL="335915">
              <a:lnSpc>
                <a:spcPct val="100000"/>
              </a:lnSpc>
              <a:spcBef>
                <a:spcPts val="275"/>
              </a:spcBef>
            </a:pP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made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users.</a:t>
            </a:r>
            <a:endParaRPr sz="1500">
              <a:latin typeface="Tahoma"/>
              <a:cs typeface="Tahoma"/>
            </a:endParaRPr>
          </a:p>
          <a:p>
            <a:pPr marL="335915" marR="5080" indent="-323850">
              <a:lnSpc>
                <a:spcPts val="2080"/>
              </a:lnSpc>
              <a:spcBef>
                <a:spcPts val="100"/>
              </a:spcBef>
              <a:buFont typeface="MS Gothic"/>
              <a:buChar char="❖"/>
              <a:tabLst>
                <a:tab pos="336550" algn="l"/>
              </a:tabLst>
            </a:pP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Dis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ys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oo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ing </a:t>
            </a:r>
            <a:r>
              <a:rPr sz="15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details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Info</a:t>
            </a:r>
            <a:r>
              <a:rPr sz="15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35" dirty="0">
                <a:solidFill>
                  <a:srgbClr val="FFFFFF"/>
                </a:solidFill>
                <a:latin typeface="Tahoma"/>
                <a:cs typeface="Tahoma"/>
              </a:rPr>
              <a:t>User: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145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ID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3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1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spc="3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20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270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Location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2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rso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ns</a:t>
            </a: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unt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hec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500" spc="2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5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190" dirty="0">
                <a:solidFill>
                  <a:srgbClr val="FFFFFF"/>
                </a:solidFill>
                <a:latin typeface="Tahoma"/>
                <a:cs typeface="Tahoma"/>
              </a:rPr>
              <a:t>im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hec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500" spc="2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ut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190" dirty="0">
                <a:solidFill>
                  <a:srgbClr val="FFFFFF"/>
                </a:solidFill>
                <a:latin typeface="Tahoma"/>
                <a:cs typeface="Tahoma"/>
              </a:rPr>
              <a:t>im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500">
              <a:latin typeface="Tahoma"/>
              <a:cs typeface="Tahoma"/>
            </a:endParaRPr>
          </a:p>
          <a:p>
            <a:pPr marL="793115" lvl="1" indent="-323850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793750" algn="l"/>
              </a:tabLst>
            </a:pP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Price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48</a:t>
            </a:fld>
            <a:endParaRPr spc="3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871" y="154046"/>
            <a:ext cx="35833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0015" algn="l"/>
              </a:tabLst>
            </a:pPr>
            <a:r>
              <a:rPr sz="2400" b="0" spc="90" dirty="0">
                <a:latin typeface="Verdana"/>
                <a:cs typeface="Verdana"/>
              </a:rPr>
              <a:t>Admin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dirty="0">
                <a:latin typeface="Times New Roman"/>
                <a:cs typeface="Times New Roman"/>
              </a:rPr>
              <a:t>	</a:t>
            </a:r>
            <a:r>
              <a:rPr sz="2400" b="0" spc="-5" dirty="0">
                <a:latin typeface="Verdana"/>
                <a:cs typeface="Verdana"/>
              </a:rPr>
              <a:t>All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95" dirty="0">
                <a:latin typeface="Verdana"/>
                <a:cs typeface="Verdana"/>
              </a:rPr>
              <a:t>Bookings(1)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926797"/>
            <a:ext cx="7156185" cy="402540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49</a:t>
            </a:fld>
            <a:endParaRPr spc="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1" y="154046"/>
            <a:ext cx="5250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Verdana"/>
                <a:cs typeface="Verdana"/>
              </a:rPr>
              <a:t>Adv</a:t>
            </a:r>
            <a:r>
              <a:rPr sz="2400" b="0" dirty="0">
                <a:latin typeface="Verdana"/>
                <a:cs typeface="Verdana"/>
              </a:rPr>
              <a:t>a</a:t>
            </a:r>
            <a:r>
              <a:rPr sz="2400" b="0" spc="65" dirty="0">
                <a:latin typeface="Verdana"/>
                <a:cs typeface="Verdana"/>
              </a:rPr>
              <a:t>n</a:t>
            </a:r>
            <a:r>
              <a:rPr sz="2400" b="0" spc="45" dirty="0">
                <a:latin typeface="Verdana"/>
                <a:cs typeface="Verdana"/>
              </a:rPr>
              <a:t>t</a:t>
            </a:r>
            <a:r>
              <a:rPr sz="2400" b="0" spc="-5" dirty="0">
                <a:latin typeface="Verdana"/>
                <a:cs typeface="Verdana"/>
              </a:rPr>
              <a:t>ages</a:t>
            </a:r>
            <a:r>
              <a:rPr sz="2400" b="0" spc="-15" dirty="0">
                <a:latin typeface="Times New Roman"/>
                <a:cs typeface="Times New Roman"/>
              </a:rPr>
              <a:t> </a:t>
            </a:r>
            <a:r>
              <a:rPr sz="2400" b="0" spc="-15" dirty="0">
                <a:latin typeface="Verdana"/>
                <a:cs typeface="Verdana"/>
              </a:rPr>
              <a:t>of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-40" dirty="0">
                <a:latin typeface="Verdana"/>
                <a:cs typeface="Verdana"/>
              </a:rPr>
              <a:t>Reserva</a:t>
            </a:r>
            <a:r>
              <a:rPr sz="2400" b="0" spc="-25" dirty="0">
                <a:latin typeface="Verdana"/>
                <a:cs typeface="Verdana"/>
              </a:rPr>
              <a:t>t</a:t>
            </a:r>
            <a:r>
              <a:rPr sz="2400" b="0" spc="30" dirty="0">
                <a:latin typeface="Verdana"/>
                <a:cs typeface="Verdana"/>
              </a:rPr>
              <a:t>ion</a:t>
            </a:r>
            <a:r>
              <a:rPr sz="2400" b="0" dirty="0">
                <a:latin typeface="Times New Roman"/>
                <a:cs typeface="Times New Roman"/>
              </a:rPr>
              <a:t> </a:t>
            </a:r>
            <a:r>
              <a:rPr sz="2400" b="0" spc="-155" dirty="0">
                <a:latin typeface="Verdana"/>
                <a:cs typeface="Verdana"/>
              </a:rPr>
              <a:t>Sy</a:t>
            </a:r>
            <a:r>
              <a:rPr sz="2400" b="0" spc="-125" dirty="0">
                <a:latin typeface="Verdana"/>
                <a:cs typeface="Verdana"/>
              </a:rPr>
              <a:t>s</a:t>
            </a:r>
            <a:r>
              <a:rPr sz="2400" b="0" spc="75" dirty="0">
                <a:latin typeface="Verdana"/>
                <a:cs typeface="Verdana"/>
              </a:rPr>
              <a:t>tem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60043" y="1444495"/>
            <a:ext cx="3467100" cy="160464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375"/>
              </a:spcBef>
              <a:buFont typeface="MS Gothic"/>
              <a:buChar char="➢"/>
              <a:tabLst>
                <a:tab pos="335915" algn="l"/>
              </a:tabLst>
            </a:pP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Increased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Efficiency</a:t>
            </a:r>
            <a:endParaRPr sz="15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335915" algn="l"/>
              </a:tabLst>
            </a:pPr>
            <a:r>
              <a:rPr sz="1500" spc="35" dirty="0">
                <a:solidFill>
                  <a:srgbClr val="FFFFFF"/>
                </a:solidFill>
                <a:latin typeface="Tahoma"/>
                <a:cs typeface="Tahoma"/>
              </a:rPr>
              <a:t>24/7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Tahoma"/>
                <a:cs typeface="Tahoma"/>
              </a:rPr>
              <a:t>Accessibility</a:t>
            </a:r>
            <a:endParaRPr sz="15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335915" algn="l"/>
              </a:tabLst>
            </a:pP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Enhanced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Customer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Experience</a:t>
            </a:r>
            <a:endParaRPr sz="15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280"/>
              </a:spcBef>
              <a:buFont typeface="MS Gothic"/>
              <a:buChar char="➢"/>
              <a:tabLst>
                <a:tab pos="335915" algn="l"/>
              </a:tabLst>
            </a:pP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uced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28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75" dirty="0">
                <a:solidFill>
                  <a:srgbClr val="FFFFFF"/>
                </a:solidFill>
                <a:latin typeface="Tahoma"/>
                <a:cs typeface="Tahoma"/>
              </a:rPr>
              <a:t>rkl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Tahoma"/>
                <a:cs typeface="Tahoma"/>
              </a:rPr>
              <a:t>Staff</a:t>
            </a:r>
            <a:endParaRPr sz="15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265"/>
              </a:spcBef>
              <a:buFont typeface="MS Gothic"/>
              <a:buChar char="➢"/>
              <a:tabLst>
                <a:tab pos="335915" algn="l"/>
              </a:tabLst>
            </a:pP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Imp</a:t>
            </a:r>
            <a:r>
              <a:rPr sz="1500" spc="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75" dirty="0">
                <a:solidFill>
                  <a:srgbClr val="FFFFFF"/>
                </a:solidFill>
                <a:latin typeface="Tahoma"/>
                <a:cs typeface="Tahoma"/>
              </a:rPr>
              <a:t>ve</a:t>
            </a:r>
            <a:r>
              <a:rPr sz="1500" spc="1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uracy</a:t>
            </a:r>
            <a:endParaRPr sz="15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275"/>
              </a:spcBef>
              <a:buFont typeface="MS Gothic"/>
              <a:buChar char="➢"/>
              <a:tabLst>
                <a:tab pos="335915" algn="l"/>
              </a:tabLst>
            </a:pP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r>
              <a:rPr sz="15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Analytics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4046" y="546987"/>
            <a:ext cx="2217929" cy="12151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4046" y="2256663"/>
            <a:ext cx="2515871" cy="157861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5</a:t>
            </a:fld>
            <a:endParaRPr spc="3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871" y="154046"/>
            <a:ext cx="3749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0015" algn="l"/>
              </a:tabLst>
            </a:pPr>
            <a:r>
              <a:rPr sz="2400" b="0" spc="90" dirty="0">
                <a:latin typeface="Verdana"/>
                <a:cs typeface="Verdana"/>
              </a:rPr>
              <a:t>Admin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dirty="0">
                <a:latin typeface="Times New Roman"/>
                <a:cs typeface="Times New Roman"/>
              </a:rPr>
              <a:t>	</a:t>
            </a:r>
            <a:r>
              <a:rPr sz="2400" b="0" spc="60" dirty="0">
                <a:latin typeface="Verdana"/>
                <a:cs typeface="Verdana"/>
              </a:rPr>
              <a:t>Logout</a:t>
            </a:r>
            <a:r>
              <a:rPr sz="2400" b="0" dirty="0">
                <a:latin typeface="Times New Roman"/>
                <a:cs typeface="Times New Roman"/>
              </a:rPr>
              <a:t> </a:t>
            </a:r>
            <a:r>
              <a:rPr sz="2400" b="0" spc="15" dirty="0">
                <a:latin typeface="Verdana"/>
                <a:cs typeface="Verdana"/>
              </a:rPr>
              <a:t>Featur</a:t>
            </a:r>
            <a:r>
              <a:rPr sz="2400" b="0" dirty="0">
                <a:latin typeface="Verdana"/>
                <a:cs typeface="Verdana"/>
              </a:rPr>
              <a:t>e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7494" y="1983485"/>
            <a:ext cx="1665860" cy="16918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61847" y="1172668"/>
            <a:ext cx="5097145" cy="13417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375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Logout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Feature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logs</a:t>
            </a:r>
            <a:r>
              <a:rPr sz="15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out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saving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information</a:t>
            </a:r>
            <a:endParaRPr sz="1500">
              <a:latin typeface="Tahoma"/>
              <a:cs typeface="Tahoma"/>
            </a:endParaRPr>
          </a:p>
          <a:p>
            <a:pPr marL="335280">
              <a:lnSpc>
                <a:spcPct val="100000"/>
              </a:lnSpc>
              <a:spcBef>
                <a:spcPts val="280"/>
              </a:spcBef>
            </a:pP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related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bookings.</a:t>
            </a:r>
            <a:endParaRPr sz="15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260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55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page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returns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homescreen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page.</a:t>
            </a:r>
            <a:endParaRPr sz="15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280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Logout</a:t>
            </a:r>
            <a:r>
              <a:rPr sz="15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feature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available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5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both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65" dirty="0">
                <a:solidFill>
                  <a:srgbClr val="FFFFFF"/>
                </a:solidFill>
                <a:latin typeface="Tahoma"/>
                <a:cs typeface="Tahoma"/>
              </a:rPr>
              <a:t>admin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endParaRPr sz="1500">
              <a:latin typeface="Tahoma"/>
              <a:cs typeface="Tahoma"/>
            </a:endParaRPr>
          </a:p>
          <a:p>
            <a:pPr marL="335280">
              <a:lnSpc>
                <a:spcPct val="100000"/>
              </a:lnSpc>
              <a:spcBef>
                <a:spcPts val="265"/>
              </a:spcBef>
            </a:pPr>
            <a:r>
              <a:rPr sz="1500" spc="40" dirty="0">
                <a:solidFill>
                  <a:srgbClr val="FFFFFF"/>
                </a:solidFill>
                <a:latin typeface="Tahoma"/>
                <a:cs typeface="Tahoma"/>
              </a:rPr>
              <a:t>user.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50</a:t>
            </a:fld>
            <a:endParaRPr spc="3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871" y="154046"/>
            <a:ext cx="3749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0015" algn="l"/>
              </a:tabLst>
            </a:pPr>
            <a:r>
              <a:rPr sz="2400" b="0" spc="90" dirty="0">
                <a:latin typeface="Verdana"/>
                <a:cs typeface="Verdana"/>
              </a:rPr>
              <a:t>Admin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dirty="0">
                <a:latin typeface="Times New Roman"/>
                <a:cs typeface="Times New Roman"/>
              </a:rPr>
              <a:t>	</a:t>
            </a:r>
            <a:r>
              <a:rPr sz="2400" b="0" spc="60" dirty="0">
                <a:latin typeface="Verdana"/>
                <a:cs typeface="Verdana"/>
              </a:rPr>
              <a:t>Logout</a:t>
            </a:r>
            <a:r>
              <a:rPr sz="2400" b="0" dirty="0">
                <a:latin typeface="Times New Roman"/>
                <a:cs typeface="Times New Roman"/>
              </a:rPr>
              <a:t> </a:t>
            </a:r>
            <a:r>
              <a:rPr sz="2400" b="0" spc="15" dirty="0">
                <a:latin typeface="Verdana"/>
                <a:cs typeface="Verdana"/>
              </a:rPr>
              <a:t>Featur</a:t>
            </a:r>
            <a:r>
              <a:rPr sz="2400" b="0" dirty="0">
                <a:latin typeface="Verdana"/>
                <a:cs typeface="Verdana"/>
              </a:rPr>
              <a:t>e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926823"/>
            <a:ext cx="7156185" cy="402540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51</a:t>
            </a:fld>
            <a:endParaRPr spc="3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871" y="154046"/>
            <a:ext cx="3448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" dirty="0">
                <a:latin typeface="Verdana"/>
                <a:cs typeface="Verdana"/>
              </a:rPr>
              <a:t>DevOps</a:t>
            </a:r>
            <a:r>
              <a:rPr sz="2400" b="0" spc="20" dirty="0">
                <a:latin typeface="Times New Roman"/>
                <a:cs typeface="Times New Roman"/>
              </a:rPr>
              <a:t> </a:t>
            </a:r>
            <a:r>
              <a:rPr sz="2400" b="0" spc="-125" dirty="0">
                <a:latin typeface="Verdana"/>
                <a:cs typeface="Verdana"/>
              </a:rPr>
              <a:t>T</a:t>
            </a:r>
            <a:r>
              <a:rPr sz="2400" b="0" spc="-20" dirty="0">
                <a:latin typeface="Verdana"/>
                <a:cs typeface="Verdana"/>
              </a:rPr>
              <a:t>ools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spc="10" dirty="0">
                <a:latin typeface="Times New Roman"/>
                <a:cs typeface="Times New Roman"/>
              </a:rPr>
              <a:t> </a:t>
            </a:r>
            <a:r>
              <a:rPr sz="2400" b="0" spc="25" dirty="0">
                <a:latin typeface="Verdana"/>
                <a:cs typeface="Verdana"/>
              </a:rPr>
              <a:t>Git</a:t>
            </a:r>
            <a:r>
              <a:rPr sz="2400" b="0" spc="45" dirty="0">
                <a:latin typeface="Verdana"/>
                <a:cs typeface="Verdana"/>
              </a:rPr>
              <a:t>H</a:t>
            </a:r>
            <a:r>
              <a:rPr sz="2400" b="0" spc="105" dirty="0">
                <a:latin typeface="Verdana"/>
                <a:cs typeface="Verdana"/>
              </a:rPr>
              <a:t>ub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901689"/>
            <a:ext cx="6863577" cy="38608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52</a:t>
            </a:fld>
            <a:endParaRPr spc="3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871" y="154046"/>
            <a:ext cx="3444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" dirty="0">
                <a:latin typeface="Verdana"/>
                <a:cs typeface="Verdana"/>
              </a:rPr>
              <a:t>DevOps</a:t>
            </a:r>
            <a:r>
              <a:rPr sz="2400" b="0" spc="20" dirty="0">
                <a:latin typeface="Times New Roman"/>
                <a:cs typeface="Times New Roman"/>
              </a:rPr>
              <a:t> </a:t>
            </a:r>
            <a:r>
              <a:rPr sz="2400" b="0" spc="-125" dirty="0">
                <a:latin typeface="Verdana"/>
                <a:cs typeface="Verdana"/>
              </a:rPr>
              <a:t>T</a:t>
            </a:r>
            <a:r>
              <a:rPr sz="2400" b="0" spc="-20" dirty="0">
                <a:latin typeface="Verdana"/>
                <a:cs typeface="Verdana"/>
              </a:rPr>
              <a:t>ools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spc="10" dirty="0">
                <a:latin typeface="Times New Roman"/>
                <a:cs typeface="Times New Roman"/>
              </a:rPr>
              <a:t> </a:t>
            </a:r>
            <a:r>
              <a:rPr sz="2400" b="0" spc="25" dirty="0">
                <a:latin typeface="Verdana"/>
                <a:cs typeface="Verdana"/>
              </a:rPr>
              <a:t>Docker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9470" y="1427478"/>
            <a:ext cx="7038837" cy="2514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99190" y="958973"/>
            <a:ext cx="85344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300" spc="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300" spc="-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300" spc="3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00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ahoma"/>
                <a:cs typeface="Tahoma"/>
              </a:rPr>
              <a:t>Fi</a:t>
            </a:r>
            <a:r>
              <a:rPr sz="1300" spc="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53</a:t>
            </a:fld>
            <a:endParaRPr spc="3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871" y="154046"/>
            <a:ext cx="3444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" dirty="0">
                <a:latin typeface="Verdana"/>
                <a:cs typeface="Verdana"/>
              </a:rPr>
              <a:t>DevOps</a:t>
            </a:r>
            <a:r>
              <a:rPr sz="2400" b="0" spc="20" dirty="0">
                <a:latin typeface="Times New Roman"/>
                <a:cs typeface="Times New Roman"/>
              </a:rPr>
              <a:t> </a:t>
            </a:r>
            <a:r>
              <a:rPr sz="2400" b="0" spc="-125" dirty="0">
                <a:latin typeface="Verdana"/>
                <a:cs typeface="Verdana"/>
              </a:rPr>
              <a:t>T</a:t>
            </a:r>
            <a:r>
              <a:rPr sz="2400" b="0" spc="-20" dirty="0">
                <a:latin typeface="Verdana"/>
                <a:cs typeface="Verdana"/>
              </a:rPr>
              <a:t>ools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spc="10" dirty="0">
                <a:latin typeface="Times New Roman"/>
                <a:cs typeface="Times New Roman"/>
              </a:rPr>
              <a:t> </a:t>
            </a:r>
            <a:r>
              <a:rPr sz="2400" b="0" spc="25" dirty="0">
                <a:latin typeface="Verdana"/>
                <a:cs typeface="Verdana"/>
              </a:rPr>
              <a:t>Docker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5425" y="1520824"/>
            <a:ext cx="6153150" cy="25336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08735" y="1263773"/>
            <a:ext cx="12839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Requirements.txt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54</a:t>
            </a:fld>
            <a:endParaRPr spc="3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871" y="154046"/>
            <a:ext cx="6122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" dirty="0">
                <a:latin typeface="Verdana"/>
                <a:cs typeface="Verdana"/>
              </a:rPr>
              <a:t>DevOps</a:t>
            </a:r>
            <a:r>
              <a:rPr sz="2400" b="0" spc="20" dirty="0">
                <a:latin typeface="Times New Roman"/>
                <a:cs typeface="Times New Roman"/>
              </a:rPr>
              <a:t> </a:t>
            </a:r>
            <a:r>
              <a:rPr sz="2400" b="0" spc="-125" dirty="0">
                <a:latin typeface="Verdana"/>
                <a:cs typeface="Verdana"/>
              </a:rPr>
              <a:t>T</a:t>
            </a:r>
            <a:r>
              <a:rPr sz="2400" b="0" spc="-20" dirty="0">
                <a:latin typeface="Verdana"/>
                <a:cs typeface="Verdana"/>
              </a:rPr>
              <a:t>ools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spc="10" dirty="0">
                <a:latin typeface="Times New Roman"/>
                <a:cs typeface="Times New Roman"/>
              </a:rPr>
              <a:t> </a:t>
            </a:r>
            <a:r>
              <a:rPr sz="2400" b="0" spc="25" dirty="0">
                <a:latin typeface="Verdana"/>
                <a:cs typeface="Verdana"/>
              </a:rPr>
              <a:t>Docker</a:t>
            </a:r>
            <a:r>
              <a:rPr sz="2400" b="0" spc="30" dirty="0">
                <a:latin typeface="Times New Roman"/>
                <a:cs typeface="Times New Roman"/>
              </a:rPr>
              <a:t> </a:t>
            </a:r>
            <a:r>
              <a:rPr sz="2400" b="0" spc="25" dirty="0">
                <a:latin typeface="Verdana"/>
                <a:cs typeface="Verdana"/>
              </a:rPr>
              <a:t>Hos</a:t>
            </a:r>
            <a:r>
              <a:rPr sz="2400" b="0" spc="45" dirty="0">
                <a:latin typeface="Verdana"/>
                <a:cs typeface="Verdana"/>
              </a:rPr>
              <a:t>ted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130" dirty="0">
                <a:latin typeface="Verdana"/>
                <a:cs typeface="Verdana"/>
              </a:rPr>
              <a:t>Web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100" dirty="0">
                <a:latin typeface="Verdana"/>
                <a:cs typeface="Verdana"/>
              </a:rPr>
              <a:t>App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1080" y="1003035"/>
            <a:ext cx="7227204" cy="383566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55</a:t>
            </a:fld>
            <a:endParaRPr spc="3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871" y="154046"/>
            <a:ext cx="3444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" dirty="0">
                <a:latin typeface="Verdana"/>
                <a:cs typeface="Verdana"/>
              </a:rPr>
              <a:t>DevOps</a:t>
            </a:r>
            <a:r>
              <a:rPr sz="2400" b="0" spc="20" dirty="0">
                <a:latin typeface="Times New Roman"/>
                <a:cs typeface="Times New Roman"/>
              </a:rPr>
              <a:t> </a:t>
            </a:r>
            <a:r>
              <a:rPr sz="2400" b="0" spc="-125" dirty="0">
                <a:latin typeface="Verdana"/>
                <a:cs typeface="Verdana"/>
              </a:rPr>
              <a:t>T</a:t>
            </a:r>
            <a:r>
              <a:rPr sz="2400" b="0" spc="-20" dirty="0">
                <a:latin typeface="Verdana"/>
                <a:cs typeface="Verdana"/>
              </a:rPr>
              <a:t>ools</a:t>
            </a:r>
            <a:r>
              <a:rPr sz="2400" b="0" spc="5" dirty="0">
                <a:latin typeface="Times New Roman"/>
                <a:cs typeface="Times New Roman"/>
              </a:rPr>
              <a:t> </a:t>
            </a:r>
            <a:r>
              <a:rPr sz="2400" b="0" spc="-180" dirty="0">
                <a:latin typeface="Verdana"/>
                <a:cs typeface="Verdana"/>
              </a:rPr>
              <a:t>-</a:t>
            </a:r>
            <a:r>
              <a:rPr sz="2400" b="0" spc="10" dirty="0">
                <a:latin typeface="Times New Roman"/>
                <a:cs typeface="Times New Roman"/>
              </a:rPr>
              <a:t> </a:t>
            </a:r>
            <a:r>
              <a:rPr sz="2400" b="0" spc="25" dirty="0">
                <a:latin typeface="Verdana"/>
                <a:cs typeface="Verdana"/>
              </a:rPr>
              <a:t>Docker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8011" y="676899"/>
            <a:ext cx="6741017" cy="430642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56</a:t>
            </a:fld>
            <a:endParaRPr spc="3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871" y="154046"/>
            <a:ext cx="5424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95" dirty="0">
                <a:latin typeface="Verdana"/>
                <a:cs typeface="Verdana"/>
              </a:rPr>
              <a:t>Upcomi</a:t>
            </a:r>
            <a:r>
              <a:rPr sz="2400" b="0" spc="100" dirty="0">
                <a:latin typeface="Verdana"/>
                <a:cs typeface="Verdana"/>
              </a:rPr>
              <a:t>n</a:t>
            </a:r>
            <a:r>
              <a:rPr sz="2400" b="0" spc="15" dirty="0">
                <a:latin typeface="Verdana"/>
                <a:cs typeface="Verdana"/>
              </a:rPr>
              <a:t>g/P</a:t>
            </a:r>
            <a:r>
              <a:rPr sz="2400" b="0" spc="-5" dirty="0">
                <a:latin typeface="Verdana"/>
                <a:cs typeface="Verdana"/>
              </a:rPr>
              <a:t>l</a:t>
            </a:r>
            <a:r>
              <a:rPr sz="2400" b="0" spc="25" dirty="0">
                <a:latin typeface="Verdana"/>
                <a:cs typeface="Verdana"/>
              </a:rPr>
              <a:t>a</a:t>
            </a:r>
            <a:r>
              <a:rPr sz="2400" b="0" spc="30" dirty="0">
                <a:latin typeface="Verdana"/>
                <a:cs typeface="Verdana"/>
              </a:rPr>
              <a:t>n</a:t>
            </a:r>
            <a:r>
              <a:rPr sz="2400" b="0" spc="70" dirty="0">
                <a:latin typeface="Verdana"/>
                <a:cs typeface="Verdana"/>
              </a:rPr>
              <a:t>ned</a:t>
            </a:r>
            <a:r>
              <a:rPr sz="2400" b="0" dirty="0">
                <a:latin typeface="Times New Roman"/>
                <a:cs typeface="Times New Roman"/>
              </a:rPr>
              <a:t> </a:t>
            </a:r>
            <a:r>
              <a:rPr sz="2400" b="0" spc="90" dirty="0">
                <a:latin typeface="Verdana"/>
                <a:cs typeface="Verdana"/>
              </a:rPr>
              <a:t>En</a:t>
            </a:r>
            <a:r>
              <a:rPr sz="2400" b="0" spc="25" dirty="0">
                <a:latin typeface="Verdana"/>
                <a:cs typeface="Verdana"/>
              </a:rPr>
              <a:t>h</a:t>
            </a:r>
            <a:r>
              <a:rPr sz="2400" b="0" spc="30" dirty="0">
                <a:latin typeface="Verdana"/>
                <a:cs typeface="Verdana"/>
              </a:rPr>
              <a:t>a</a:t>
            </a:r>
            <a:r>
              <a:rPr sz="2400" b="0" spc="50" dirty="0">
                <a:latin typeface="Verdana"/>
                <a:cs typeface="Verdana"/>
              </a:rPr>
              <a:t>ncements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61843" y="868036"/>
            <a:ext cx="4554220" cy="213106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375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Adding</a:t>
            </a:r>
            <a:r>
              <a:rPr sz="1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Payment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Option</a:t>
            </a:r>
            <a:endParaRPr sz="15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275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Email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500" spc="80" dirty="0">
                <a:solidFill>
                  <a:srgbClr val="FFFFFF"/>
                </a:solidFill>
                <a:latin typeface="Tahoma"/>
                <a:cs typeface="Tahoma"/>
              </a:rPr>
              <a:t>ase</a:t>
            </a:r>
            <a:r>
              <a:rPr sz="1500" spc="1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aut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henticati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15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265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ing</a:t>
            </a:r>
            <a:r>
              <a:rPr sz="15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yal</a:t>
            </a:r>
            <a:r>
              <a:rPr sz="1500" spc="70" dirty="0">
                <a:solidFill>
                  <a:srgbClr val="FFFFFF"/>
                </a:solidFill>
                <a:latin typeface="Tahoma"/>
                <a:cs typeface="Tahoma"/>
              </a:rPr>
              <a:t>ty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2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int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2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rogram</a:t>
            </a:r>
            <a:endParaRPr sz="15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275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Include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Shuttle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Booking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75" dirty="0">
                <a:solidFill>
                  <a:srgbClr val="FFFFFF"/>
                </a:solidFill>
                <a:latin typeface="Tahoma"/>
                <a:cs typeface="Tahoma"/>
              </a:rPr>
              <a:t>Services</a:t>
            </a:r>
            <a:endParaRPr sz="15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265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Customise</a:t>
            </a:r>
            <a:r>
              <a:rPr sz="15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Room</a:t>
            </a:r>
            <a:r>
              <a:rPr sz="15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booking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packages</a:t>
            </a:r>
            <a:endParaRPr sz="15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280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Party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Banquet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5" dirty="0">
                <a:solidFill>
                  <a:srgbClr val="FFFFFF"/>
                </a:solidFill>
                <a:latin typeface="Tahoma"/>
                <a:cs typeface="Tahoma"/>
              </a:rPr>
              <a:t>Hall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Booking</a:t>
            </a:r>
            <a:endParaRPr sz="15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265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2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room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Hotel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Dining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Ordering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endParaRPr sz="1500">
              <a:latin typeface="Tahoma"/>
              <a:cs typeface="Tahoma"/>
            </a:endParaRPr>
          </a:p>
          <a:p>
            <a:pPr marL="335280" indent="-323215">
              <a:lnSpc>
                <a:spcPct val="100000"/>
              </a:lnSpc>
              <a:spcBef>
                <a:spcPts val="275"/>
              </a:spcBef>
              <a:buFont typeface="MS Gothic"/>
              <a:buChar char="❖"/>
              <a:tabLst>
                <a:tab pos="335915" algn="l"/>
              </a:tabLst>
            </a:pP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Payment</a:t>
            </a:r>
            <a:r>
              <a:rPr sz="1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option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Multi</a:t>
            </a:r>
            <a:r>
              <a:rPr sz="15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Currency</a:t>
            </a:r>
            <a:r>
              <a:rPr sz="1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Option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6148" y="605113"/>
            <a:ext cx="3374501" cy="117604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49440" y="3000313"/>
            <a:ext cx="2042159" cy="20421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0" y="3026218"/>
            <a:ext cx="1986662" cy="179616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3541" y="3045256"/>
            <a:ext cx="1448309" cy="17771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9403" y="3414241"/>
            <a:ext cx="1986662" cy="137020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57</a:t>
            </a:fld>
            <a:endParaRPr spc="3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152400"/>
            <a:ext cx="4838700" cy="4838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58</a:t>
            </a:fld>
            <a:endParaRPr spc="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70" y="162556"/>
            <a:ext cx="6308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5" dirty="0">
                <a:latin typeface="Verdana"/>
                <a:cs typeface="Verdana"/>
              </a:rPr>
              <a:t>Sof</a:t>
            </a:r>
            <a:r>
              <a:rPr sz="2400" b="0" spc="-35" dirty="0">
                <a:latin typeface="Verdana"/>
                <a:cs typeface="Verdana"/>
              </a:rPr>
              <a:t>t</a:t>
            </a:r>
            <a:r>
              <a:rPr sz="2400" b="0" spc="-25" dirty="0">
                <a:latin typeface="Verdana"/>
                <a:cs typeface="Verdana"/>
              </a:rPr>
              <a:t>wares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20" dirty="0">
                <a:latin typeface="Verdana"/>
                <a:cs typeface="Verdana"/>
              </a:rPr>
              <a:t>Application</a:t>
            </a:r>
            <a:r>
              <a:rPr sz="2400" b="0" spc="25" dirty="0">
                <a:latin typeface="Verdana"/>
                <a:cs typeface="Verdana"/>
              </a:rPr>
              <a:t>s</a:t>
            </a:r>
            <a:r>
              <a:rPr sz="2400" b="0" spc="-15" dirty="0">
                <a:latin typeface="Verdana"/>
                <a:cs typeface="Verdana"/>
              </a:rPr>
              <a:t>/Frameworks</a:t>
            </a:r>
            <a:r>
              <a:rPr sz="2400" b="0" spc="20" dirty="0">
                <a:latin typeface="Times New Roman"/>
                <a:cs typeface="Times New Roman"/>
              </a:rPr>
              <a:t> </a:t>
            </a:r>
            <a:r>
              <a:rPr sz="2400" b="0" spc="40" dirty="0">
                <a:latin typeface="Verdana"/>
                <a:cs typeface="Verdana"/>
              </a:rPr>
              <a:t>Used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6766" y="1004414"/>
            <a:ext cx="2620645" cy="162623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940"/>
              </a:spcBef>
              <a:buFont typeface="MS Gothic"/>
              <a:buChar char="❖"/>
              <a:tabLst>
                <a:tab pos="329565" algn="l"/>
                <a:tab pos="330200" algn="l"/>
              </a:tabLst>
            </a:pPr>
            <a:r>
              <a:rPr sz="1400" spc="1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13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145" dirty="0">
                <a:solidFill>
                  <a:srgbClr val="FFFFFF"/>
                </a:solidFill>
                <a:latin typeface="Tahoma"/>
                <a:cs typeface="Tahoma"/>
              </a:rPr>
              <a:t>charm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20" dirty="0">
                <a:solidFill>
                  <a:srgbClr val="FFFFFF"/>
                </a:solidFill>
                <a:latin typeface="Tahoma"/>
                <a:cs typeface="Tahoma"/>
              </a:rPr>
              <a:t>Pr</a:t>
            </a:r>
            <a:r>
              <a:rPr sz="1400" spc="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spc="65" dirty="0">
                <a:solidFill>
                  <a:srgbClr val="FFFFFF"/>
                </a:solidFill>
                <a:latin typeface="Tahoma"/>
                <a:cs typeface="Tahoma"/>
              </a:rPr>
              <a:t>ess</a:t>
            </a:r>
            <a:r>
              <a:rPr sz="1400" spc="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1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1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6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2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329565" indent="-317500">
              <a:lnSpc>
                <a:spcPct val="100000"/>
              </a:lnSpc>
              <a:spcBef>
                <a:spcPts val="840"/>
              </a:spcBef>
              <a:buFont typeface="MS Gothic"/>
              <a:buChar char="❖"/>
              <a:tabLst>
                <a:tab pos="329565" algn="l"/>
                <a:tab pos="330200" algn="l"/>
              </a:tabLst>
            </a:pPr>
            <a:r>
              <a:rPr sz="1400" spc="100" dirty="0">
                <a:solidFill>
                  <a:srgbClr val="FFFFFF"/>
                </a:solidFill>
                <a:latin typeface="Tahoma"/>
                <a:cs typeface="Tahoma"/>
              </a:rPr>
              <a:t>SQLite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105" dirty="0">
                <a:solidFill>
                  <a:srgbClr val="FFFFFF"/>
                </a:solidFill>
                <a:latin typeface="Tahoma"/>
                <a:cs typeface="Tahoma"/>
              </a:rPr>
              <a:t>Database</a:t>
            </a:r>
            <a:endParaRPr sz="1400">
              <a:latin typeface="Tahoma"/>
              <a:cs typeface="Tahoma"/>
            </a:endParaRPr>
          </a:p>
          <a:p>
            <a:pPr marL="329565" indent="-317500">
              <a:lnSpc>
                <a:spcPct val="100000"/>
              </a:lnSpc>
              <a:spcBef>
                <a:spcPts val="840"/>
              </a:spcBef>
              <a:buFont typeface="MS Gothic"/>
              <a:buChar char="❖"/>
              <a:tabLst>
                <a:tab pos="329565" algn="l"/>
                <a:tab pos="330200" algn="l"/>
              </a:tabLst>
            </a:pPr>
            <a:r>
              <a:rPr sz="1400" spc="130" dirty="0">
                <a:solidFill>
                  <a:srgbClr val="FFFFFF"/>
                </a:solidFill>
                <a:latin typeface="Tahoma"/>
                <a:cs typeface="Tahoma"/>
              </a:rPr>
              <a:t>GitHub</a:t>
            </a:r>
            <a:endParaRPr sz="1400">
              <a:latin typeface="Tahoma"/>
              <a:cs typeface="Tahoma"/>
            </a:endParaRPr>
          </a:p>
          <a:p>
            <a:pPr marL="329565" indent="-317500">
              <a:lnSpc>
                <a:spcPct val="100000"/>
              </a:lnSpc>
              <a:spcBef>
                <a:spcPts val="840"/>
              </a:spcBef>
              <a:buFont typeface="MS Gothic"/>
              <a:buChar char="❖"/>
              <a:tabLst>
                <a:tab pos="329565" algn="l"/>
                <a:tab pos="330200" algn="l"/>
              </a:tabLst>
            </a:pPr>
            <a:r>
              <a:rPr sz="1400" spc="120" dirty="0">
                <a:solidFill>
                  <a:srgbClr val="FFFFFF"/>
                </a:solidFill>
                <a:latin typeface="Tahoma"/>
                <a:cs typeface="Tahoma"/>
              </a:rPr>
              <a:t>Docker</a:t>
            </a:r>
            <a:endParaRPr sz="1400">
              <a:latin typeface="Tahoma"/>
              <a:cs typeface="Tahoma"/>
            </a:endParaRPr>
          </a:p>
          <a:p>
            <a:pPr marL="329565" indent="-317500">
              <a:lnSpc>
                <a:spcPct val="100000"/>
              </a:lnSpc>
              <a:spcBef>
                <a:spcPts val="840"/>
              </a:spcBef>
              <a:buFont typeface="MS Gothic"/>
              <a:buChar char="❖"/>
              <a:tabLst>
                <a:tab pos="329565" algn="l"/>
                <a:tab pos="330200" algn="l"/>
              </a:tabLst>
            </a:pPr>
            <a:r>
              <a:rPr sz="1400" spc="1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13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13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400" spc="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1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spc="6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85" dirty="0">
                <a:solidFill>
                  <a:srgbClr val="FFFFFF"/>
                </a:solidFill>
                <a:latin typeface="Tahoma"/>
                <a:cs typeface="Tahoma"/>
              </a:rPr>
              <a:t>ask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5673" y="612904"/>
            <a:ext cx="2127375" cy="21273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3728" y="2864166"/>
            <a:ext cx="1735202" cy="173520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0" y="2864178"/>
            <a:ext cx="1735202" cy="173520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24253" y="2905847"/>
            <a:ext cx="1735202" cy="17352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76983" y="1093281"/>
            <a:ext cx="2127375" cy="119132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6748" y="3490353"/>
            <a:ext cx="2127375" cy="113061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6</a:t>
            </a:fld>
            <a:endParaRPr spc="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1" y="154046"/>
            <a:ext cx="3275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Verdana"/>
                <a:cs typeface="Verdana"/>
              </a:rPr>
              <a:t>Major</a:t>
            </a:r>
            <a:r>
              <a:rPr sz="2400" b="0" spc="20" dirty="0">
                <a:latin typeface="Times New Roman"/>
                <a:cs typeface="Times New Roman"/>
              </a:rPr>
              <a:t> </a:t>
            </a:r>
            <a:r>
              <a:rPr sz="2400" b="0" spc="70" dirty="0">
                <a:latin typeface="Verdana"/>
                <a:cs typeface="Verdana"/>
              </a:rPr>
              <a:t>Pac</a:t>
            </a:r>
            <a:r>
              <a:rPr sz="2400" b="0" spc="80" dirty="0">
                <a:latin typeface="Verdana"/>
                <a:cs typeface="Verdana"/>
              </a:rPr>
              <a:t>k</a:t>
            </a:r>
            <a:r>
              <a:rPr sz="2400" b="0" spc="-5" dirty="0">
                <a:latin typeface="Verdana"/>
                <a:cs typeface="Verdana"/>
              </a:rPr>
              <a:t>ages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40" dirty="0">
                <a:latin typeface="Verdana"/>
                <a:cs typeface="Verdana"/>
              </a:rPr>
              <a:t>Used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195" y="1073388"/>
            <a:ext cx="6860529" cy="38590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68629" y="673985"/>
            <a:ext cx="595249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170" dirty="0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ahoma"/>
                <a:cs typeface="Tahoma"/>
              </a:rPr>
              <a:t>used:</a:t>
            </a:r>
            <a:r>
              <a:rPr sz="13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ahoma"/>
                <a:cs typeface="Tahoma"/>
              </a:rPr>
              <a:t>Django,</a:t>
            </a:r>
            <a:r>
              <a:rPr sz="13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Tahoma"/>
                <a:cs typeface="Tahoma"/>
              </a:rPr>
              <a:t>Django-mathfilters,</a:t>
            </a:r>
            <a:r>
              <a:rPr sz="13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ahoma"/>
                <a:cs typeface="Tahoma"/>
              </a:rPr>
              <a:t>Djangorestframework,</a:t>
            </a:r>
            <a:r>
              <a:rPr sz="13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90" dirty="0">
                <a:solidFill>
                  <a:srgbClr val="FFFFFF"/>
                </a:solidFill>
                <a:latin typeface="Tahoma"/>
                <a:cs typeface="Tahoma"/>
              </a:rPr>
              <a:t>Pillow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7</a:t>
            </a:fld>
            <a:endParaRPr spc="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1" y="154046"/>
            <a:ext cx="2538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30" dirty="0">
                <a:latin typeface="Verdana"/>
                <a:cs typeface="Verdana"/>
              </a:rPr>
              <a:t>Dat</a:t>
            </a:r>
            <a:r>
              <a:rPr sz="2400" b="0" spc="10" dirty="0">
                <a:latin typeface="Verdana"/>
                <a:cs typeface="Verdana"/>
              </a:rPr>
              <a:t>ab</a:t>
            </a:r>
            <a:r>
              <a:rPr sz="2400" b="0" spc="15" dirty="0">
                <a:latin typeface="Verdana"/>
                <a:cs typeface="Verdana"/>
              </a:rPr>
              <a:t>a</a:t>
            </a:r>
            <a:r>
              <a:rPr sz="2400" b="0" spc="-50" dirty="0">
                <a:latin typeface="Verdana"/>
                <a:cs typeface="Verdana"/>
              </a:rPr>
              <a:t>se</a:t>
            </a:r>
            <a:r>
              <a:rPr sz="2400" b="0" spc="15" dirty="0">
                <a:latin typeface="Times New Roman"/>
                <a:cs typeface="Times New Roman"/>
              </a:rPr>
              <a:t> </a:t>
            </a:r>
            <a:r>
              <a:rPr sz="2400" b="0" spc="105" dirty="0">
                <a:latin typeface="Verdana"/>
                <a:cs typeface="Verdana"/>
              </a:rPr>
              <a:t>Plu</a:t>
            </a:r>
            <a:r>
              <a:rPr sz="2400" b="0" spc="125" dirty="0">
                <a:latin typeface="Verdana"/>
                <a:cs typeface="Verdana"/>
              </a:rPr>
              <a:t>g</a:t>
            </a:r>
            <a:r>
              <a:rPr sz="2400" b="0" spc="30" dirty="0">
                <a:latin typeface="Verdana"/>
                <a:cs typeface="Verdana"/>
              </a:rPr>
              <a:t>in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8140" y="1190511"/>
            <a:ext cx="6908535" cy="38827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81761" y="686812"/>
            <a:ext cx="6934834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95" dirty="0">
                <a:solidFill>
                  <a:srgbClr val="FFFFFF"/>
                </a:solidFill>
                <a:latin typeface="Tahoma"/>
                <a:cs typeface="Tahoma"/>
              </a:rPr>
              <a:t>Database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10" dirty="0">
                <a:solidFill>
                  <a:srgbClr val="FFFFFF"/>
                </a:solidFill>
                <a:latin typeface="Tahoma"/>
                <a:cs typeface="Tahoma"/>
              </a:rPr>
              <a:t>plugin</a:t>
            </a:r>
            <a:r>
              <a:rPr sz="13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Tahoma"/>
                <a:cs typeface="Tahoma"/>
              </a:rPr>
              <a:t>Database</a:t>
            </a:r>
            <a:r>
              <a:rPr sz="13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2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14" dirty="0">
                <a:solidFill>
                  <a:srgbClr val="FFFFFF"/>
                </a:solidFill>
                <a:latin typeface="Tahoma"/>
                <a:cs typeface="Tahoma"/>
              </a:rPr>
              <a:t>SQL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05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90" dirty="0">
                <a:solidFill>
                  <a:srgbClr val="FFFFFF"/>
                </a:solidFill>
                <a:latin typeface="Tahoma"/>
                <a:cs typeface="Tahoma"/>
              </a:rPr>
              <a:t>accessing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0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ahoma"/>
                <a:cs typeface="Tahoma"/>
              </a:rPr>
              <a:t>SQLIte</a:t>
            </a:r>
            <a:r>
              <a:rPr sz="13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90" dirty="0">
                <a:solidFill>
                  <a:srgbClr val="FFFFFF"/>
                </a:solidFill>
                <a:latin typeface="Tahoma"/>
                <a:cs typeface="Tahoma"/>
              </a:rPr>
              <a:t>database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8</a:t>
            </a:fld>
            <a:endParaRPr spc="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530" y="165350"/>
            <a:ext cx="2545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30" dirty="0">
                <a:latin typeface="Verdana"/>
                <a:cs typeface="Verdana"/>
              </a:rPr>
              <a:t>SQ</a:t>
            </a:r>
            <a:r>
              <a:rPr sz="2400" b="0" spc="10" dirty="0">
                <a:latin typeface="Verdana"/>
                <a:cs typeface="Verdana"/>
              </a:rPr>
              <a:t>Lite</a:t>
            </a:r>
            <a:r>
              <a:rPr sz="2400" b="0" spc="-5" dirty="0">
                <a:latin typeface="Times New Roman"/>
                <a:cs typeface="Times New Roman"/>
              </a:rPr>
              <a:t> </a:t>
            </a:r>
            <a:r>
              <a:rPr sz="2400" b="0" spc="30" dirty="0">
                <a:latin typeface="Verdana"/>
                <a:cs typeface="Verdana"/>
              </a:rPr>
              <a:t>Dat</a:t>
            </a:r>
            <a:r>
              <a:rPr sz="2400" b="0" spc="10" dirty="0">
                <a:latin typeface="Verdana"/>
                <a:cs typeface="Verdana"/>
              </a:rPr>
              <a:t>ab</a:t>
            </a:r>
            <a:r>
              <a:rPr sz="2400" b="0" spc="15" dirty="0">
                <a:latin typeface="Verdana"/>
                <a:cs typeface="Verdana"/>
              </a:rPr>
              <a:t>a</a:t>
            </a:r>
            <a:r>
              <a:rPr sz="2400" b="0" spc="-50" dirty="0">
                <a:latin typeface="Verdana"/>
                <a:cs typeface="Verdana"/>
              </a:rPr>
              <a:t>se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6557" y="691380"/>
            <a:ext cx="644715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300" spc="90" dirty="0">
                <a:solidFill>
                  <a:srgbClr val="FFFFFF"/>
                </a:solidFill>
                <a:latin typeface="Tahoma"/>
                <a:cs typeface="Tahoma"/>
              </a:rPr>
              <a:t>SQLite</a:t>
            </a:r>
            <a:r>
              <a:rPr sz="1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3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90" dirty="0">
                <a:solidFill>
                  <a:srgbClr val="FFFFFF"/>
                </a:solidFill>
                <a:latin typeface="Tahoma"/>
                <a:cs typeface="Tahoma"/>
              </a:rPr>
              <a:t>database</a:t>
            </a:r>
            <a:r>
              <a:rPr sz="13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10" dirty="0">
                <a:solidFill>
                  <a:srgbClr val="FFFFFF"/>
                </a:solidFill>
                <a:latin typeface="Tahoma"/>
                <a:cs typeface="Tahoma"/>
              </a:rPr>
              <a:t>engine</a:t>
            </a:r>
            <a:r>
              <a:rPr sz="13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Tahoma"/>
                <a:cs typeface="Tahoma"/>
              </a:rPr>
              <a:t>written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9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0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35" dirty="0">
                <a:solidFill>
                  <a:srgbClr val="FFFFFF"/>
                </a:solidFill>
                <a:latin typeface="Tahoma"/>
                <a:cs typeface="Tahoma"/>
              </a:rPr>
              <a:t>programming</a:t>
            </a:r>
            <a:r>
              <a:rPr sz="13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ahoma"/>
                <a:cs typeface="Tahoma"/>
              </a:rPr>
              <a:t>language.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05" dirty="0">
                <a:solidFill>
                  <a:srgbClr val="FFFFFF"/>
                </a:solidFill>
                <a:latin typeface="Tahoma"/>
                <a:cs typeface="Tahoma"/>
              </a:rPr>
              <a:t>not</a:t>
            </a:r>
            <a:r>
              <a:rPr sz="1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300" spc="-3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90" dirty="0">
                <a:solidFill>
                  <a:srgbClr val="FFFFFF"/>
                </a:solidFill>
                <a:latin typeface="Tahoma"/>
                <a:cs typeface="Tahoma"/>
              </a:rPr>
              <a:t>standalone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ahoma"/>
                <a:cs typeface="Tahoma"/>
              </a:rPr>
              <a:t>app;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ahoma"/>
                <a:cs typeface="Tahoma"/>
              </a:rPr>
              <a:t>rather,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ahoma"/>
                <a:cs typeface="Tahoma"/>
              </a:rPr>
              <a:t>library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20" dirty="0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sz="13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45" dirty="0">
                <a:solidFill>
                  <a:srgbClr val="FFFFFF"/>
                </a:solidFill>
                <a:latin typeface="Tahoma"/>
                <a:cs typeface="Tahoma"/>
              </a:rPr>
              <a:t>embedded</a:t>
            </a:r>
            <a:r>
              <a:rPr sz="13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9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0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30" dirty="0">
                <a:solidFill>
                  <a:srgbClr val="FFFFFF"/>
                </a:solidFill>
                <a:latin typeface="Tahoma"/>
                <a:cs typeface="Tahoma"/>
              </a:rPr>
              <a:t>Pycharm</a:t>
            </a:r>
            <a:endParaRPr sz="13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8616" y="1217800"/>
            <a:ext cx="6822948" cy="3837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1763" y="104671"/>
            <a:ext cx="1399412" cy="59155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30" dirty="0"/>
              <a:t>9</a:t>
            </a:fld>
            <a:endParaRPr spc="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88FC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1247</Words>
  <Application>Microsoft Office PowerPoint</Application>
  <PresentationFormat>On-screen Show (16:9)</PresentationFormat>
  <Paragraphs>305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MS Gothic</vt:lpstr>
      <vt:lpstr>Calibri</vt:lpstr>
      <vt:lpstr>Tahoma</vt:lpstr>
      <vt:lpstr>Times New Roman</vt:lpstr>
      <vt:lpstr>Verdana</vt:lpstr>
      <vt:lpstr>Office Theme</vt:lpstr>
      <vt:lpstr>Hotel Reservation System</vt:lpstr>
      <vt:lpstr>Agenda</vt:lpstr>
      <vt:lpstr>Feasibility in Project Proposal</vt:lpstr>
      <vt:lpstr>Objective of Reservation System</vt:lpstr>
      <vt:lpstr>Advantages of Reservation System</vt:lpstr>
      <vt:lpstr>Softwares Applications/Frameworks Used</vt:lpstr>
      <vt:lpstr>Major Packages Used</vt:lpstr>
      <vt:lpstr>Database Plugin</vt:lpstr>
      <vt:lpstr>SQLite Database</vt:lpstr>
      <vt:lpstr>Database Schema</vt:lpstr>
      <vt:lpstr>Home Page</vt:lpstr>
      <vt:lpstr>Home Page (1)</vt:lpstr>
      <vt:lpstr>Home Page (2)</vt:lpstr>
      <vt:lpstr>User Role and Features</vt:lpstr>
      <vt:lpstr>User SignUp Page Features</vt:lpstr>
      <vt:lpstr>User SignUp Page (1)</vt:lpstr>
      <vt:lpstr>User SignUp Page (1)</vt:lpstr>
      <vt:lpstr>User Login Page (2)</vt:lpstr>
      <vt:lpstr>User - Login Page Features</vt:lpstr>
      <vt:lpstr>User - Login Page (1)</vt:lpstr>
      <vt:lpstr>User - Login Page(2)</vt:lpstr>
      <vt:lpstr>Room Search Feature</vt:lpstr>
      <vt:lpstr>Room Search Feature Validation (1)</vt:lpstr>
      <vt:lpstr>Room Search Feature(2)</vt:lpstr>
      <vt:lpstr>Room Search Result Feature</vt:lpstr>
      <vt:lpstr>Room Search Result Feature(1)</vt:lpstr>
      <vt:lpstr>User - Room Booking Form</vt:lpstr>
      <vt:lpstr>User - Room Booking Form</vt:lpstr>
      <vt:lpstr>User - My Bookings Feature</vt:lpstr>
      <vt:lpstr>User - My Bookings Feature</vt:lpstr>
      <vt:lpstr>User - LogOut Feature</vt:lpstr>
      <vt:lpstr>User - LogOut Feature</vt:lpstr>
      <vt:lpstr>Admin Role and Features</vt:lpstr>
      <vt:lpstr>Admin/Staff SignUp Page</vt:lpstr>
      <vt:lpstr>Admin/Staff SignUp Page</vt:lpstr>
      <vt:lpstr>Admin/Staff Login Page</vt:lpstr>
      <vt:lpstr>Admin/Staff Login Page</vt:lpstr>
      <vt:lpstr>Admin Dashboard- All Booking Stats/Details Feature</vt:lpstr>
      <vt:lpstr>Admin Dashboard- All Booking Stats/Details Feature</vt:lpstr>
      <vt:lpstr>Admin - Add Location Feature</vt:lpstr>
      <vt:lpstr>Admin - Add Location Feature(1)</vt:lpstr>
      <vt:lpstr>Admin - Add Room Feature</vt:lpstr>
      <vt:lpstr>Admin - Add Room Feature(1)</vt:lpstr>
      <vt:lpstr>Admin - Add Room Feature(2)</vt:lpstr>
      <vt:lpstr>Admin - Edit Room Feature(1)</vt:lpstr>
      <vt:lpstr>Admin - Edit Room Feature</vt:lpstr>
      <vt:lpstr>Admin - Edit Room Feature(2)</vt:lpstr>
      <vt:lpstr>Admin - All Bookings</vt:lpstr>
      <vt:lpstr>Admin - All Bookings(1)</vt:lpstr>
      <vt:lpstr>Admin - Logout Feature</vt:lpstr>
      <vt:lpstr>Admin - Logout Feature</vt:lpstr>
      <vt:lpstr>DevOps Tools - GitHub</vt:lpstr>
      <vt:lpstr>DevOps Tools - Docker</vt:lpstr>
      <vt:lpstr>DevOps Tools - Docker</vt:lpstr>
      <vt:lpstr>DevOps Tools - Docker Hosted Web App</vt:lpstr>
      <vt:lpstr>DevOps Tools - Docker</vt:lpstr>
      <vt:lpstr>Upcoming/Planned Enhancements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Reservation System</dc:title>
  <cp:lastModifiedBy>panumati shravya</cp:lastModifiedBy>
  <cp:revision>2</cp:revision>
  <dcterms:created xsi:type="dcterms:W3CDTF">2024-03-29T23:55:42Z</dcterms:created>
  <dcterms:modified xsi:type="dcterms:W3CDTF">2024-03-29T23:57:57Z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2023-12-15T00:00:00Z</vt:filetime>
  </property>
  <property fmtid="{D5CDD505-2E9C-101B-9397-08002B2CF9AE}" pid="3" name="Creator">
    <vt:lpwstr>Online2PDF.com</vt:lpwstr>
  </property>
  <property fmtid="{D5CDD505-2E9C-101B-9397-08002B2CF9AE}" pid="4" name="LastSaved">
    <vt:filetime>2023-12-15T00:00:00Z</vt:filetime>
  </property>
</Properties>
</file>